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431" r:id="rId3"/>
    <p:sldId id="3432" r:id="rId4"/>
    <p:sldId id="3508" r:id="rId6"/>
    <p:sldId id="3434" r:id="rId7"/>
    <p:sldId id="3435" r:id="rId8"/>
    <p:sldId id="3436" r:id="rId9"/>
    <p:sldId id="3437" r:id="rId10"/>
    <p:sldId id="3438" r:id="rId11"/>
    <p:sldId id="3439" r:id="rId12"/>
    <p:sldId id="1227" r:id="rId13"/>
    <p:sldId id="3000" r:id="rId14"/>
    <p:sldId id="1226" r:id="rId15"/>
    <p:sldId id="3443" r:id="rId16"/>
    <p:sldId id="3444" r:id="rId17"/>
    <p:sldId id="3305" r:id="rId18"/>
    <p:sldId id="1252" r:id="rId19"/>
    <p:sldId id="1251" r:id="rId20"/>
    <p:sldId id="1260" r:id="rId21"/>
    <p:sldId id="1261" r:id="rId22"/>
    <p:sldId id="1262" r:id="rId23"/>
    <p:sldId id="1348" r:id="rId24"/>
    <p:sldId id="3503" r:id="rId25"/>
    <p:sldId id="1349" r:id="rId26"/>
    <p:sldId id="3466" r:id="rId27"/>
    <p:sldId id="3426" r:id="rId28"/>
    <p:sldId id="3225" r:id="rId29"/>
    <p:sldId id="3187" r:id="rId30"/>
    <p:sldId id="3133" r:id="rId31"/>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22" userDrawn="1">
          <p15:clr>
            <a:srgbClr val="A4A3A4"/>
          </p15:clr>
        </p15:guide>
        <p15:guide id="2" pos="7278" userDrawn="1">
          <p15:clr>
            <a:srgbClr val="A4A3A4"/>
          </p15:clr>
        </p15:guide>
        <p15:guide id="3" pos="278" userDrawn="1">
          <p15:clr>
            <a:srgbClr val="A4A3A4"/>
          </p15:clr>
        </p15:guide>
        <p15:guide id="5" orient="horz" pos="704" userDrawn="1">
          <p15:clr>
            <a:srgbClr val="A4A3A4"/>
          </p15:clr>
        </p15:guide>
        <p15:guide id="6" orient="horz" pos="4219" userDrawn="1">
          <p15:clr>
            <a:srgbClr val="A4A3A4"/>
          </p15:clr>
        </p15:guide>
        <p15:guide id="9" pos="7422" userDrawn="1">
          <p15:clr>
            <a:srgbClr val="A4A3A4"/>
          </p15:clr>
        </p15:guide>
        <p15:guide id="10" orient="horz" pos="1238" userDrawn="1">
          <p15:clr>
            <a:srgbClr val="A4A3A4"/>
          </p15:clr>
        </p15:guide>
        <p15:guide id="13" pos="2600" userDrawn="1">
          <p15:clr>
            <a:srgbClr val="A4A3A4"/>
          </p15:clr>
        </p15:guide>
        <p15:guide id="14" pos="505" userDrawn="1">
          <p15:clr>
            <a:srgbClr val="A4A3A4"/>
          </p15:clr>
        </p15:guide>
        <p15:guide id="15" pos="51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35199889" name="hent~"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725"/>
    <a:srgbClr val="232031"/>
    <a:srgbClr val="FFFFFF"/>
    <a:srgbClr val="E8EEF8"/>
    <a:srgbClr val="D2D1D6"/>
    <a:srgbClr val="5586CB"/>
    <a:srgbClr val="FE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95223" autoAdjust="0"/>
  </p:normalViewPr>
  <p:slideViewPr>
    <p:cSldViewPr snapToGrid="0" showGuides="1">
      <p:cViewPr varScale="1">
        <p:scale>
          <a:sx n="70" d="100"/>
          <a:sy n="70" d="100"/>
        </p:scale>
        <p:origin x="363" y="45"/>
      </p:cViewPr>
      <p:guideLst>
        <p:guide orient="horz" pos="3822"/>
        <p:guide pos="7278"/>
        <p:guide pos="278"/>
        <p:guide orient="horz" pos="704"/>
        <p:guide orient="horz" pos="4219"/>
        <p:guide pos="7422"/>
        <p:guide orient="horz" pos="1238"/>
        <p:guide pos="2600"/>
        <p:guide pos="505"/>
        <p:guide pos="5114"/>
      </p:guideLst>
    </p:cSldViewPr>
  </p:slideViewPr>
  <p:outlineViewPr>
    <p:cViewPr>
      <p:scale>
        <a:sx n="33" d="100"/>
        <a:sy n="33" d="100"/>
      </p:scale>
      <p:origin x="0" y="-31758"/>
    </p:cViewPr>
  </p:outlineViewPr>
  <p:notesTextViewPr>
    <p:cViewPr>
      <p:scale>
        <a:sx n="150" d="100"/>
        <a:sy n="15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tags" Target="tags/tag56.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C84DA-672B-4EE4-85AB-8C98D0520F1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7AA37-6918-4152-A5E0-01488244477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77AA37-6918-4152-A5E0-01488244477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年初的情况后年末情况对比</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年初的情况后年末情况对比</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补工种</a:t>
            </a:r>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77AA37-6918-4152-A5E0-01488244477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solidFill>
                <a:srgbClr val="FF0000"/>
              </a:solidFill>
              <a:highlight>
                <a:srgbClr val="FF0000"/>
              </a:highlight>
            </a:endParaRPr>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solidFill>
                <a:srgbClr val="FF0000"/>
              </a:solidFill>
              <a:highlight>
                <a:srgbClr val="FF0000"/>
              </a:highlight>
            </a:endParaRPr>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77AA37-6918-4152-A5E0-01488244477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77AA37-6918-4152-A5E0-01488244477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77AA37-6918-4152-A5E0-01488244477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E77AA37-6918-4152-A5E0-01488244477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建设工程质量检测机构资质证书电子证照业务规程</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建设工程质量检测机构资质证书电子证照业务规程</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7" name="直接连接符 6"/>
          <p:cNvCxnSpPr/>
          <p:nvPr userDrawn="1"/>
        </p:nvCxnSpPr>
        <p:spPr>
          <a:xfrm>
            <a:off x="1007435" y="833864"/>
            <a:ext cx="107765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407988" y="833864"/>
            <a:ext cx="1366117" cy="0"/>
          </a:xfrm>
          <a:prstGeom prst="line">
            <a:avLst/>
          </a:prstGeom>
          <a:ln w="412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15"/>
          <p:cNvSpPr txBox="1"/>
          <p:nvPr userDrawn="1"/>
        </p:nvSpPr>
        <p:spPr>
          <a:xfrm>
            <a:off x="11011344" y="6443301"/>
            <a:ext cx="895129" cy="338554"/>
          </a:xfrm>
          <a:prstGeom prst="rect">
            <a:avLst/>
          </a:prstGeom>
          <a:noFill/>
        </p:spPr>
        <p:txBody>
          <a:bodyPr wrap="square" rtlCol="0">
            <a:spAutoFit/>
          </a:bodyPr>
          <a:lstStyle/>
          <a:p>
            <a:pPr algn="r"/>
            <a:fld id="{2EEF1883-7A0E-4F66-9932-E581691AD397}" type="slidenum">
              <a:rPr lang="zh-CN" altLang="en-US" sz="1600" b="1" smtClean="0">
                <a:solidFill>
                  <a:schemeClr val="accent1"/>
                </a:solidFill>
                <a:latin typeface="+mn-lt"/>
                <a:ea typeface="微软雅黑 Light" panose="020B0502040204020203" pitchFamily="34" charset="-122"/>
              </a:rPr>
            </a:fld>
            <a:r>
              <a:rPr lang="zh-CN" altLang="en-US" sz="1600" b="1" dirty="0">
                <a:solidFill>
                  <a:schemeClr val="accent1"/>
                </a:solidFill>
                <a:latin typeface="+mn-lt"/>
                <a:ea typeface="微软雅黑 Light" panose="020B0502040204020203" pitchFamily="34" charset="-122"/>
              </a:rPr>
              <a:t> </a:t>
            </a:r>
            <a:endParaRPr lang="zh-CN" altLang="en-US" sz="1600" b="1" dirty="0">
              <a:solidFill>
                <a:schemeClr val="accent1"/>
              </a:solidFill>
              <a:latin typeface="+mn-lt"/>
              <a:ea typeface="微软雅黑 Light" panose="020B0502040204020203" pitchFamily="34" charset="-122"/>
            </a:endParaRPr>
          </a:p>
        </p:txBody>
      </p:sp>
      <p:sp>
        <p:nvSpPr>
          <p:cNvPr id="12" name="矩形 11"/>
          <p:cNvSpPr/>
          <p:nvPr userDrawn="1"/>
        </p:nvSpPr>
        <p:spPr>
          <a:xfrm>
            <a:off x="11904105" y="6522348"/>
            <a:ext cx="207527" cy="195701"/>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p:cNvSpPr>
          <p:nvPr>
            <p:ph type="title"/>
          </p:nvPr>
        </p:nvSpPr>
        <p:spPr>
          <a:xfrm>
            <a:off x="338538" y="291042"/>
            <a:ext cx="10972800" cy="461312"/>
          </a:xfrm>
          <a:prstGeom prst="rect">
            <a:avLst/>
          </a:prstGeom>
        </p:spPr>
        <p:txBody>
          <a:bodyPr anchor="ctr">
            <a:noAutofit/>
          </a:bodyPr>
          <a:lstStyle>
            <a:lvl1pPr algn="l">
              <a:defRPr sz="2800" b="1">
                <a:latin typeface="+mj-ea"/>
                <a:ea typeface="+mj-ea"/>
              </a:defRPr>
            </a:lvl1pPr>
          </a:lstStyle>
          <a:p>
            <a:r>
              <a:rPr lang="zh-CN" altLang="en-US"/>
              <a:t>单击此处编辑母版标题样式</a:t>
            </a:r>
            <a:endParaRPr lang="zh-CN" altLang="en-US"/>
          </a:p>
        </p:txBody>
      </p:sp>
      <p:pic>
        <p:nvPicPr>
          <p:cNvPr id="11" name="图片 10"/>
          <p:cNvPicPr>
            <a:picLocks noChangeAspect="1"/>
          </p:cNvPicPr>
          <p:nvPr userDrawn="1"/>
        </p:nvPicPr>
        <p:blipFill rotWithShape="1">
          <a:blip r:embed="rId2"/>
          <a:srcRect l="1601" r="1601"/>
          <a:stretch>
            <a:fillRect/>
          </a:stretch>
        </p:blipFill>
        <p:spPr>
          <a:xfrm>
            <a:off x="11157128" y="66033"/>
            <a:ext cx="954504" cy="954501"/>
          </a:xfrm>
          <a:prstGeom prst="ellipse">
            <a:avLst/>
          </a:prstGeom>
        </p:spPr>
      </p:pic>
      <p:sp>
        <p:nvSpPr>
          <p:cNvPr id="13" name="矩形 12"/>
          <p:cNvSpPr/>
          <p:nvPr userDrawn="1"/>
        </p:nvSpPr>
        <p:spPr>
          <a:xfrm>
            <a:off x="12138125" y="6522348"/>
            <a:ext cx="53875" cy="19570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EFFFF"/>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TextBox 15"/>
          <p:cNvSpPr txBox="1"/>
          <p:nvPr userDrawn="1"/>
        </p:nvSpPr>
        <p:spPr>
          <a:xfrm>
            <a:off x="11011344" y="6443301"/>
            <a:ext cx="895129" cy="338554"/>
          </a:xfrm>
          <a:prstGeom prst="rect">
            <a:avLst/>
          </a:prstGeom>
          <a:noFill/>
        </p:spPr>
        <p:txBody>
          <a:bodyPr wrap="square" rtlCol="0">
            <a:spAutoFit/>
          </a:bodyPr>
          <a:lstStyle/>
          <a:p>
            <a:pPr algn="r"/>
            <a:fld id="{2EEF1883-7A0E-4F66-9932-E581691AD397}" type="slidenum">
              <a:rPr lang="zh-CN" altLang="en-US" sz="1600" b="1" smtClean="0">
                <a:solidFill>
                  <a:schemeClr val="accent1"/>
                </a:solidFill>
                <a:latin typeface="+mn-lt"/>
                <a:ea typeface="微软雅黑 Light" panose="020B0502040204020203" pitchFamily="34" charset="-122"/>
              </a:rPr>
            </a:fld>
            <a:r>
              <a:rPr lang="zh-CN" altLang="en-US" sz="1600" b="1" dirty="0">
                <a:solidFill>
                  <a:schemeClr val="accent1"/>
                </a:solidFill>
                <a:latin typeface="+mn-lt"/>
                <a:ea typeface="微软雅黑 Light" panose="020B0502040204020203" pitchFamily="34" charset="-122"/>
              </a:rPr>
              <a:t> </a:t>
            </a:r>
            <a:endParaRPr lang="zh-CN" altLang="en-US" sz="1600" b="1" dirty="0">
              <a:solidFill>
                <a:schemeClr val="accent1"/>
              </a:solidFill>
              <a:latin typeface="+mn-lt"/>
              <a:ea typeface="微软雅黑 Light" panose="020B0502040204020203" pitchFamily="34" charset="-122"/>
            </a:endParaRPr>
          </a:p>
        </p:txBody>
      </p:sp>
      <p:sp>
        <p:nvSpPr>
          <p:cNvPr id="5" name="矩形 4"/>
          <p:cNvSpPr/>
          <p:nvPr userDrawn="1"/>
        </p:nvSpPr>
        <p:spPr>
          <a:xfrm>
            <a:off x="11904105" y="6522348"/>
            <a:ext cx="207527" cy="195701"/>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2138125" y="6522348"/>
            <a:ext cx="53875" cy="19570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5">
            <a:extLst>
              <a:ext uri="{28A0092B-C50C-407E-A947-70E740481C1C}">
                <a14:useLocalDpi xmlns:a14="http://schemas.microsoft.com/office/drawing/2010/main" val="0"/>
              </a:ext>
            </a:extLst>
          </a:blip>
          <a:srcRect t="10118" b="10118"/>
          <a:stretch>
            <a:fillRect/>
          </a:stretch>
        </p:blipFill>
        <p:spPr>
          <a:xfrm>
            <a:off x="1" y="1"/>
            <a:ext cx="12192000" cy="6858000"/>
          </a:xfrm>
          <a:prstGeom prst="rect">
            <a:avLst/>
          </a:prstGeom>
        </p:spPr>
      </p:pic>
      <p:sp>
        <p:nvSpPr>
          <p:cNvPr id="16" name="Picture 14-mask"/>
          <p:cNvSpPr/>
          <p:nvPr userDrawn="1"/>
        </p:nvSpPr>
        <p:spPr>
          <a:xfrm>
            <a:off x="0" y="-1"/>
            <a:ext cx="12192000" cy="6858001"/>
          </a:xfrm>
          <a:prstGeom prst="rect">
            <a:avLst/>
          </a:prstGeom>
          <a:gradFill flip="none" rotWithShape="1">
            <a:gsLst>
              <a:gs pos="0">
                <a:schemeClr val="bg1">
                  <a:alpha val="60000"/>
                </a:schemeClr>
              </a:gs>
              <a:gs pos="100000">
                <a:schemeClr val="bg1">
                  <a:alpha val="92000"/>
                </a:schemeClr>
              </a:gs>
            </a:gsLst>
            <a:lin ang="5400000" scaled="0"/>
            <a:tileRect/>
          </a:gra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35.png"/><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8" Type="http://schemas.openxmlformats.org/officeDocument/2006/relationships/notesSlide" Target="../notesSlides/notesSlide7.xml"/><Relationship Id="rId17" Type="http://schemas.openxmlformats.org/officeDocument/2006/relationships/slideLayout" Target="../slideLayouts/slideLayout1.xml"/><Relationship Id="rId16" Type="http://schemas.openxmlformats.org/officeDocument/2006/relationships/image" Target="../media/image38.png"/><Relationship Id="rId15" Type="http://schemas.openxmlformats.org/officeDocument/2006/relationships/tags" Target="../tags/tag12.xml"/><Relationship Id="rId14" Type="http://schemas.openxmlformats.org/officeDocument/2006/relationships/image" Target="../media/image37.png"/><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image" Target="../media/image36.png"/><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39.png"/></Relationships>
</file>

<file path=ppt/slides/_rels/slide12.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7.png"/><Relationship Id="rId7" Type="http://schemas.openxmlformats.org/officeDocument/2006/relationships/image" Target="../media/image40.png"/><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4" Type="http://schemas.openxmlformats.org/officeDocument/2006/relationships/notesSlide" Target="../notesSlides/notesSlide9.xml"/><Relationship Id="rId13" Type="http://schemas.openxmlformats.org/officeDocument/2006/relationships/slideLayout" Target="../slideLayouts/slideLayout1.xml"/><Relationship Id="rId12" Type="http://schemas.openxmlformats.org/officeDocument/2006/relationships/image" Target="../media/image36.png"/><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9.png"/><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image" Target="../media/image50.png"/><Relationship Id="rId2" Type="http://schemas.openxmlformats.org/officeDocument/2006/relationships/image" Target="../media/image49.png"/><Relationship Id="rId10" Type="http://schemas.openxmlformats.org/officeDocument/2006/relationships/notesSlide" Target="../notesSlides/notesSlide11.xml"/><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tags" Target="../tags/tag20.xml"/><Relationship Id="rId4" Type="http://schemas.openxmlformats.org/officeDocument/2006/relationships/image" Target="../media/image37.png"/><Relationship Id="rId3" Type="http://schemas.openxmlformats.org/officeDocument/2006/relationships/tags" Target="../tags/tag19.xml"/><Relationship Id="rId2" Type="http://schemas.openxmlformats.org/officeDocument/2006/relationships/image" Target="../media/image54.png"/><Relationship Id="rId1" Type="http://schemas.openxmlformats.org/officeDocument/2006/relationships/image" Target="../media/image53.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image" Target="../media/image55.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vmlDrawing" Target="../drawings/vmlDrawing1.vml"/><Relationship Id="rId4" Type="http://schemas.openxmlformats.org/officeDocument/2006/relationships/slideLayout" Target="../slideLayouts/slideLayout1.xml"/><Relationship Id="rId3" Type="http://schemas.openxmlformats.org/officeDocument/2006/relationships/image" Target="../media/image68.emf"/><Relationship Id="rId2" Type="http://schemas.openxmlformats.org/officeDocument/2006/relationships/oleObject" Target="../embeddings/oleObject1.bin"/><Relationship Id="rId1" Type="http://schemas.openxmlformats.org/officeDocument/2006/relationships/image" Target="../media/image67.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vmlDrawing" Target="../drawings/vmlDrawing2.vml"/><Relationship Id="rId4" Type="http://schemas.openxmlformats.org/officeDocument/2006/relationships/slideLayout" Target="../slideLayouts/slideLayout1.xml"/><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vmlDrawing" Target="../drawings/vmlDrawing3.vml"/><Relationship Id="rId4" Type="http://schemas.openxmlformats.org/officeDocument/2006/relationships/slideLayout" Target="../slideLayouts/slideLayout1.xml"/><Relationship Id="rId3" Type="http://schemas.openxmlformats.org/officeDocument/2006/relationships/image" Target="../media/image75.emf"/><Relationship Id="rId2" Type="http://schemas.openxmlformats.org/officeDocument/2006/relationships/oleObject" Target="../embeddings/oleObject3.bin"/><Relationship Id="rId1" Type="http://schemas.openxmlformats.org/officeDocument/2006/relationships/image" Target="../media/image74.png"/></Relationships>
</file>

<file path=ppt/slides/_rels/slide24.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6" Type="http://schemas.openxmlformats.org/officeDocument/2006/relationships/notesSlide" Target="../notesSlides/notesSlide20.xml"/><Relationship Id="rId25" Type="http://schemas.openxmlformats.org/officeDocument/2006/relationships/slideLayout" Target="../slideLayouts/slideLayout1.xml"/><Relationship Id="rId24" Type="http://schemas.openxmlformats.org/officeDocument/2006/relationships/tags" Target="../tags/tag39.xml"/><Relationship Id="rId23" Type="http://schemas.openxmlformats.org/officeDocument/2006/relationships/tags" Target="../tags/tag38.xml"/><Relationship Id="rId22" Type="http://schemas.openxmlformats.org/officeDocument/2006/relationships/tags" Target="../tags/tag37.xml"/><Relationship Id="rId21" Type="http://schemas.openxmlformats.org/officeDocument/2006/relationships/tags" Target="../tags/tag36.xml"/><Relationship Id="rId20" Type="http://schemas.openxmlformats.org/officeDocument/2006/relationships/tags" Target="../tags/tag35.xml"/><Relationship Id="rId2" Type="http://schemas.openxmlformats.org/officeDocument/2006/relationships/tags" Target="../tags/tag22.xml"/><Relationship Id="rId19" Type="http://schemas.openxmlformats.org/officeDocument/2006/relationships/tags" Target="../tags/tag34.xml"/><Relationship Id="rId18" Type="http://schemas.openxmlformats.org/officeDocument/2006/relationships/tags" Target="../tags/tag33.xml"/><Relationship Id="rId17" Type="http://schemas.openxmlformats.org/officeDocument/2006/relationships/image" Target="../media/image80.png"/><Relationship Id="rId16" Type="http://schemas.openxmlformats.org/officeDocument/2006/relationships/tags" Target="../tags/tag32.xml"/><Relationship Id="rId15" Type="http://schemas.openxmlformats.org/officeDocument/2006/relationships/image" Target="../media/image79.png"/><Relationship Id="rId14" Type="http://schemas.openxmlformats.org/officeDocument/2006/relationships/tags" Target="../tags/tag31.xml"/><Relationship Id="rId13" Type="http://schemas.openxmlformats.org/officeDocument/2006/relationships/image" Target="../media/image78.png"/><Relationship Id="rId12" Type="http://schemas.openxmlformats.org/officeDocument/2006/relationships/tags" Target="../tags/tag30.xml"/><Relationship Id="rId11" Type="http://schemas.openxmlformats.org/officeDocument/2006/relationships/image" Target="../media/image77.png"/><Relationship Id="rId10" Type="http://schemas.openxmlformats.org/officeDocument/2006/relationships/tags" Target="../tags/tag29.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26.xml.rels><?xml version="1.0" encoding="UTF-8" standalone="yes"?>
<Relationships xmlns="http://schemas.openxmlformats.org/package/2006/relationships"><Relationship Id="rId9" Type="http://schemas.openxmlformats.org/officeDocument/2006/relationships/image" Target="../media/image87.png"/><Relationship Id="rId8" Type="http://schemas.openxmlformats.org/officeDocument/2006/relationships/image" Target="../media/image86.png"/><Relationship Id="rId7" Type="http://schemas.openxmlformats.org/officeDocument/2006/relationships/image" Target="../media/image85.png"/><Relationship Id="rId6" Type="http://schemas.openxmlformats.org/officeDocument/2006/relationships/image" Target="../media/image84.png"/><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2" Type="http://schemas.openxmlformats.org/officeDocument/2006/relationships/notesSlide" Target="../notesSlides/notesSlide21.xml"/><Relationship Id="rId11" Type="http://schemas.openxmlformats.org/officeDocument/2006/relationships/slideLayout" Target="../slideLayouts/slideLayout1.xml"/><Relationship Id="rId10" Type="http://schemas.openxmlformats.org/officeDocument/2006/relationships/image" Target="../media/image88.png"/><Relationship Id="rId1" Type="http://schemas.openxmlformats.org/officeDocument/2006/relationships/tags" Target="../tags/tag43.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xml"/><Relationship Id="rId7" Type="http://schemas.openxmlformats.org/officeDocument/2006/relationships/tags" Target="../tags/tag5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s>
</file>

<file path=ppt/slides/_rels/slide28.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png"/><Relationship Id="rId11" Type="http://schemas.openxmlformats.org/officeDocument/2006/relationships/notesSlide" Target="../notesSlides/notesSlide23.xml"/><Relationship Id="rId10" Type="http://schemas.openxmlformats.org/officeDocument/2006/relationships/slideLayout" Target="../slideLayouts/slideLayout1.xml"/><Relationship Id="rId1" Type="http://schemas.openxmlformats.org/officeDocument/2006/relationships/image" Target="../media/image91.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png"/><Relationship Id="rId7" Type="http://schemas.microsoft.com/office/2007/relationships/hdphoto" Target="../media/image6.wdp"/><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8.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png"/><Relationship Id="rId7" Type="http://schemas.openxmlformats.org/officeDocument/2006/relationships/image" Target="../media/image16.png"/><Relationship Id="rId6" Type="http://schemas.microsoft.com/office/2007/relationships/hdphoto" Target="../media/image6.wdp"/><Relationship Id="rId5" Type="http://schemas.openxmlformats.org/officeDocument/2006/relationships/image" Target="../media/image5.png"/><Relationship Id="rId4" Type="http://schemas.openxmlformats.org/officeDocument/2006/relationships/image" Target="../media/image8.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microsoft.com/office/2007/relationships/hdphoto" Target="../media/image20.wdp"/><Relationship Id="rId5" Type="http://schemas.openxmlformats.org/officeDocument/2006/relationships/image" Target="../media/image19.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9.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27.png"/><Relationship Id="rId10" Type="http://schemas.openxmlformats.org/officeDocument/2006/relationships/notesSlide" Target="../notesSlides/notesSlide4.xml"/><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2.png"/><Relationship Id="rId7" Type="http://schemas.openxmlformats.org/officeDocument/2006/relationships/image" Target="../media/image9.png"/><Relationship Id="rId6" Type="http://schemas.openxmlformats.org/officeDocument/2006/relationships/image" Target="../media/image31.png"/><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image" Target="../media/image30.png"/><Relationship Id="rId2" Type="http://schemas.openxmlformats.org/officeDocument/2006/relationships/image" Target="../media/image8.png"/><Relationship Id="rId10" Type="http://schemas.openxmlformats.org/officeDocument/2006/relationships/notesSlide" Target="../notesSlides/notesSlide5.xml"/><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34.png"/><Relationship Id="rId6" Type="http://schemas.openxmlformats.org/officeDocument/2006/relationships/image" Target="../media/image9.png"/><Relationship Id="rId5" Type="http://schemas.openxmlformats.org/officeDocument/2006/relationships/image" Target="../media/image29.png"/><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2"/>
          <p:cNvSpPr txBox="1"/>
          <p:nvPr/>
        </p:nvSpPr>
        <p:spPr>
          <a:xfrm>
            <a:off x="3336534" y="618454"/>
            <a:ext cx="5518932" cy="837106"/>
          </a:xfrm>
          <a:prstGeom prst="rect">
            <a:avLst/>
          </a:prstGeom>
        </p:spPr>
        <p:txBody>
          <a:bodyPr anchor="ctr">
            <a:noAutofit/>
          </a:bodyPr>
          <a:lstStyle>
            <a:lvl1pPr>
              <a:lnSpc>
                <a:spcPct val="90000"/>
              </a:lnSpc>
              <a:spcBef>
                <a:spcPct val="0"/>
              </a:spcBef>
              <a:buNone/>
              <a:defRPr sz="2800" b="1">
                <a:latin typeface="+mj-ea"/>
                <a:ea typeface="+mj-ea"/>
                <a:cs typeface="+mj-cs"/>
              </a:defRPr>
            </a:lvl1pPr>
          </a:lstStyle>
          <a:p>
            <a:pPr algn="ctr">
              <a:lnSpc>
                <a:spcPct val="100000"/>
              </a:lnSpc>
              <a:spcAft>
                <a:spcPts val="600"/>
              </a:spcAft>
            </a:pPr>
            <a:r>
              <a:rPr lang="zh-CN" altLang="en-US" dirty="0"/>
              <a:t>全国工程</a:t>
            </a:r>
            <a:r>
              <a:rPr lang="zh-CN" altLang="en-US"/>
              <a:t>质量安全监管</a:t>
            </a:r>
            <a:r>
              <a:rPr lang="zh-CN" altLang="en-US" dirty="0"/>
              <a:t>信息平台</a:t>
            </a:r>
            <a:endParaRPr lang="en-US" altLang="zh-CN" dirty="0"/>
          </a:p>
          <a:p>
            <a:pPr algn="ctr">
              <a:lnSpc>
                <a:spcPct val="100000"/>
              </a:lnSpc>
              <a:spcAft>
                <a:spcPts val="600"/>
              </a:spcAft>
            </a:pPr>
            <a:r>
              <a:rPr lang="zh-CN" altLang="en-US" sz="3200" dirty="0">
                <a:gradFill>
                  <a:gsLst>
                    <a:gs pos="0">
                      <a:schemeClr val="accent1"/>
                    </a:gs>
                    <a:gs pos="100000">
                      <a:schemeClr val="tx2"/>
                    </a:gs>
                  </a:gsLst>
                  <a:lin ang="5400000" scaled="1"/>
                </a:gradFill>
              </a:rPr>
              <a:t>微信小程序</a:t>
            </a:r>
            <a:endParaRPr lang="zh-CN" altLang="en-US" sz="3200" dirty="0">
              <a:gradFill>
                <a:gsLst>
                  <a:gs pos="0">
                    <a:schemeClr val="accent1"/>
                  </a:gs>
                  <a:gs pos="100000">
                    <a:schemeClr val="tx2"/>
                  </a:gs>
                </a:gsLst>
                <a:lin ang="5400000" scaled="1"/>
              </a:gradFill>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rcRect l="-3552" t="-3552" r="-3552" b="-3552"/>
          <a:stretch>
            <a:fillRect/>
          </a:stretch>
        </p:blipFill>
        <p:spPr>
          <a:xfrm>
            <a:off x="3927656" y="1883819"/>
            <a:ext cx="4136496" cy="4136491"/>
          </a:xfrm>
          <a:prstGeom prst="rect">
            <a:avLst/>
          </a:prstGeom>
          <a:solidFill>
            <a:schemeClr val="bg1"/>
          </a:solidFill>
          <a:ln>
            <a:solidFill>
              <a:schemeClr val="tx2">
                <a:lumMod val="20000"/>
                <a:lumOff val="80000"/>
              </a:schemeClr>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custDataLst>
              <p:tags r:id="rId1"/>
            </p:custDataLst>
          </p:nvPr>
        </p:nvSpPr>
        <p:spPr>
          <a:xfrm>
            <a:off x="6107312" y="1491290"/>
            <a:ext cx="4102657" cy="3045581"/>
          </a:xfrm>
          <a:prstGeom prst="roundRect">
            <a:avLst>
              <a:gd name="adj" fmla="val 0"/>
            </a:avLst>
          </a:prstGeom>
          <a:solidFill>
            <a:schemeClr val="bg1"/>
          </a:solidFill>
          <a:ln w="12700">
            <a:solidFill>
              <a:schemeClr val="accent1">
                <a:alpha val="7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custDataLst>
              <p:tags r:id="rId2"/>
            </p:custDataLst>
          </p:nvPr>
        </p:nvSpPr>
        <p:spPr>
          <a:xfrm>
            <a:off x="352385" y="1491290"/>
            <a:ext cx="4102657" cy="3045581"/>
          </a:xfrm>
          <a:prstGeom prst="roundRect">
            <a:avLst>
              <a:gd name="adj" fmla="val 0"/>
            </a:avLst>
          </a:prstGeom>
          <a:solidFill>
            <a:schemeClr val="bg1"/>
          </a:solidFill>
          <a:ln w="12700">
            <a:solidFill>
              <a:schemeClr val="accent1">
                <a:alpha val="7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3"/>
            </p:custDataLst>
          </p:nvPr>
        </p:nvSpPr>
        <p:spPr>
          <a:xfrm>
            <a:off x="455598" y="2181769"/>
            <a:ext cx="2308867" cy="1133189"/>
          </a:xfrm>
          <a:prstGeom prst="rect">
            <a:avLst/>
          </a:prstGeom>
          <a:noFill/>
        </p:spPr>
        <p:txBody>
          <a:bodyPr wrap="square" rtlCol="0" anchor="t">
            <a:noAutofit/>
          </a:bodyPr>
          <a:lstStyle/>
          <a:p>
            <a:pPr marL="0" marR="0" lvl="0" indent="0" algn="just" defTabSz="914400" rtl="0" eaLnBrk="1" fontAlgn="auto" latinLnBrk="0" hangingPunct="1">
              <a:lnSpc>
                <a:spcPct val="120000"/>
              </a:lnSpc>
              <a:spcBef>
                <a:spcPts val="0"/>
              </a:spcBef>
              <a:spcAft>
                <a:spcPts val="1000"/>
              </a:spcAft>
              <a:buClrTx/>
              <a:buSzTx/>
              <a:buFontTx/>
              <a:buNone/>
              <a:defRPr/>
            </a:pPr>
            <a:r>
              <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微信小程序面向社会公众发布质量安全监管领域信息资讯、电子证照信息查验服务等，为主管部门提供移动端业务应用功能。</a:t>
            </a:r>
            <a:endPar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矩形: 剪去单角 11"/>
          <p:cNvSpPr/>
          <p:nvPr>
            <p:custDataLst>
              <p:tags r:id="rId4"/>
            </p:custDataLst>
          </p:nvPr>
        </p:nvSpPr>
        <p:spPr>
          <a:xfrm>
            <a:off x="352385" y="1643094"/>
            <a:ext cx="1990392" cy="441773"/>
          </a:xfrm>
          <a:prstGeom prst="snip1Rect">
            <a:avLst/>
          </a:prstGeom>
          <a:gradFill>
            <a:gsLst>
              <a:gs pos="100000">
                <a:schemeClr val="accent1">
                  <a:lumMod val="60000"/>
                  <a:lumOff val="40000"/>
                </a:schemeClr>
              </a:gs>
              <a:gs pos="4000">
                <a:schemeClr val="accent1">
                  <a:lumMod val="20000"/>
                  <a:lumOff val="8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微信小程序</a:t>
            </a:r>
            <a:endParaRPr lang="zh-CN" altLang="en-US" sz="2000" b="1" dirty="0">
              <a:solidFill>
                <a:schemeClr val="tx1"/>
              </a:solidFill>
            </a:endParaRPr>
          </a:p>
        </p:txBody>
      </p:sp>
      <p:sp>
        <p:nvSpPr>
          <p:cNvPr id="2" name="任意多边形: 形状 1"/>
          <p:cNvSpPr/>
          <p:nvPr>
            <p:custDataLst>
              <p:tags r:id="rId5"/>
            </p:custDataLst>
          </p:nvPr>
        </p:nvSpPr>
        <p:spPr>
          <a:xfrm>
            <a:off x="1" y="4849415"/>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alpha val="14000"/>
                </a:schemeClr>
              </a:gs>
              <a:gs pos="0">
                <a:schemeClr val="accent1">
                  <a:lumMod val="60000"/>
                  <a:lumOff val="40000"/>
                  <a:alpha val="16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形状 3"/>
          <p:cNvSpPr/>
          <p:nvPr>
            <p:custDataLst>
              <p:tags r:id="rId6"/>
            </p:custDataLst>
          </p:nvPr>
        </p:nvSpPr>
        <p:spPr>
          <a:xfrm>
            <a:off x="1" y="4998720"/>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标题 1"/>
          <p:cNvSpPr>
            <a:spLocks noGrp="1"/>
          </p:cNvSpPr>
          <p:nvPr>
            <p:ph type="title"/>
          </p:nvPr>
        </p:nvSpPr>
        <p:spPr/>
        <p:txBody>
          <a:bodyPr/>
          <a:lstStyle/>
          <a:p>
            <a:r>
              <a:rPr lang="en-US" altLang="zh-CN" dirty="0"/>
              <a:t>1.3 </a:t>
            </a:r>
            <a:r>
              <a:rPr lang="zh-CN" altLang="en-US" dirty="0"/>
              <a:t>平台应用框架</a:t>
            </a:r>
            <a:r>
              <a:rPr lang="en-US" altLang="zh-CN" dirty="0"/>
              <a:t>——</a:t>
            </a:r>
            <a:r>
              <a:rPr lang="zh-CN" altLang="en-US" sz="2400" dirty="0"/>
              <a:t>“两门户两服务”</a:t>
            </a:r>
            <a:endParaRPr lang="zh-CN" altLang="en-US" sz="2400" dirty="0"/>
          </a:p>
        </p:txBody>
      </p:sp>
      <p:pic>
        <p:nvPicPr>
          <p:cNvPr id="16" name="图片 15"/>
          <p:cNvPicPr>
            <a:picLocks noChangeAspect="1"/>
          </p:cNvPicPr>
          <p:nvPr>
            <p:custDataLst>
              <p:tags r:id="rId7"/>
            </p:custDataLst>
          </p:nvPr>
        </p:nvPicPr>
        <p:blipFill>
          <a:blip r:embed="rId8"/>
          <a:stretch>
            <a:fillRect/>
          </a:stretch>
        </p:blipFill>
        <p:spPr>
          <a:xfrm>
            <a:off x="2980988" y="1165225"/>
            <a:ext cx="2448048" cy="5088067"/>
          </a:xfrm>
          <a:prstGeom prst="roundRect">
            <a:avLst>
              <a:gd name="adj" fmla="val 6967"/>
            </a:avLst>
          </a:prstGeom>
          <a:ln w="6350">
            <a:solidFill>
              <a:schemeClr val="accent1"/>
            </a:solidFill>
          </a:ln>
          <a:effectLst/>
        </p:spPr>
      </p:pic>
      <p:pic>
        <p:nvPicPr>
          <p:cNvPr id="6" name="图片 5"/>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2929228" y="1064898"/>
            <a:ext cx="2538470" cy="5292000"/>
          </a:xfrm>
          <a:prstGeom prst="rect">
            <a:avLst/>
          </a:prstGeom>
          <a:effectLst/>
        </p:spPr>
      </p:pic>
      <p:sp>
        <p:nvSpPr>
          <p:cNvPr id="19" name="文本框 18"/>
          <p:cNvSpPr txBox="1"/>
          <p:nvPr>
            <p:custDataLst>
              <p:tags r:id="rId11"/>
            </p:custDataLst>
          </p:nvPr>
        </p:nvSpPr>
        <p:spPr>
          <a:xfrm>
            <a:off x="6210525" y="2181769"/>
            <a:ext cx="2308867" cy="1133189"/>
          </a:xfrm>
          <a:prstGeom prst="rect">
            <a:avLst/>
          </a:prstGeom>
          <a:noFill/>
        </p:spPr>
        <p:txBody>
          <a:bodyPr wrap="square" rtlCol="0" anchor="t">
            <a:noAutofit/>
          </a:bodyPr>
          <a:lstStyle/>
          <a:p>
            <a:pPr marL="0" marR="0" lvl="0" indent="0" algn="just" defTabSz="914400" rtl="0" eaLnBrk="1" fontAlgn="auto" latinLnBrk="0" hangingPunct="1">
              <a:lnSpc>
                <a:spcPct val="120000"/>
              </a:lnSpc>
              <a:spcBef>
                <a:spcPts val="0"/>
              </a:spcBef>
              <a:spcAft>
                <a:spcPts val="1000"/>
              </a:spcAft>
              <a:buClrTx/>
              <a:buSzTx/>
              <a:buFontTx/>
              <a:buNone/>
              <a:defRPr/>
            </a:pPr>
            <a:r>
              <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服务号面向主管部门、持证主体定向推送证照到期提醒以及证照状态变更提醒等服务。</a:t>
            </a:r>
            <a:endPar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矩形: 剪去单角 19"/>
          <p:cNvSpPr/>
          <p:nvPr>
            <p:custDataLst>
              <p:tags r:id="rId12"/>
            </p:custDataLst>
          </p:nvPr>
        </p:nvSpPr>
        <p:spPr>
          <a:xfrm>
            <a:off x="6107312" y="1643094"/>
            <a:ext cx="1990392" cy="441773"/>
          </a:xfrm>
          <a:prstGeom prst="snip1Rect">
            <a:avLst/>
          </a:prstGeom>
          <a:gradFill>
            <a:gsLst>
              <a:gs pos="100000">
                <a:schemeClr val="accent1">
                  <a:lumMod val="60000"/>
                  <a:lumOff val="40000"/>
                </a:schemeClr>
              </a:gs>
              <a:gs pos="4000">
                <a:schemeClr val="accent1">
                  <a:lumMod val="20000"/>
                  <a:lumOff val="8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微信服务号</a:t>
            </a:r>
            <a:endParaRPr lang="zh-CN" altLang="en-US" sz="2000" b="1">
              <a:solidFill>
                <a:schemeClr val="tx1"/>
              </a:solidFill>
            </a:endParaRPr>
          </a:p>
        </p:txBody>
      </p:sp>
      <p:pic>
        <p:nvPicPr>
          <p:cNvPr id="11" name="图片 10" descr="推送1"/>
          <p:cNvPicPr>
            <a:picLocks noChangeAspect="1"/>
          </p:cNvPicPr>
          <p:nvPr>
            <p:custDataLst>
              <p:tags r:id="rId13"/>
            </p:custDataLst>
          </p:nvPr>
        </p:nvPicPr>
        <p:blipFill>
          <a:blip r:embed="rId14"/>
          <a:stretch>
            <a:fillRect/>
          </a:stretch>
        </p:blipFill>
        <p:spPr>
          <a:xfrm>
            <a:off x="8822690" y="1166495"/>
            <a:ext cx="2538095" cy="5190490"/>
          </a:xfrm>
          <a:prstGeom prst="rect">
            <a:avLst/>
          </a:prstGeom>
        </p:spPr>
      </p:pic>
      <p:pic>
        <p:nvPicPr>
          <p:cNvPr id="5" name="图片 4"/>
          <p:cNvPicPr>
            <a:picLocks noChangeAspect="1"/>
          </p:cNvPicPr>
          <p:nvPr>
            <p:custDataLst>
              <p:tags r:id="rId15"/>
            </p:custDataLst>
          </p:nvPr>
        </p:nvPicPr>
        <p:blipFill>
          <a:blip r:embed="rId16" cstate="print">
            <a:extLst>
              <a:ext uri="{28A0092B-C50C-407E-A947-70E740481C1C}">
                <a14:useLocalDpi xmlns:a14="http://schemas.microsoft.com/office/drawing/2010/main" val="0"/>
              </a:ext>
            </a:extLst>
          </a:blip>
          <a:stretch>
            <a:fillRect/>
          </a:stretch>
        </p:blipFill>
        <p:spPr>
          <a:xfrm>
            <a:off x="8762365" y="1126490"/>
            <a:ext cx="2700655" cy="5291455"/>
          </a:xfrm>
          <a:prstGeom prst="rect">
            <a:avLst/>
          </a:prstGeom>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p:cNvSpPr/>
          <p:nvPr/>
        </p:nvSpPr>
        <p:spPr>
          <a:xfrm>
            <a:off x="338138" y="1592262"/>
            <a:ext cx="10230626" cy="1969369"/>
          </a:xfrm>
          <a:prstGeom prst="roundRect">
            <a:avLst>
              <a:gd name="adj" fmla="val 0"/>
            </a:avLst>
          </a:prstGeom>
          <a:solidFill>
            <a:schemeClr val="bg1"/>
          </a:solidFill>
          <a:ln w="12700">
            <a:solidFill>
              <a:schemeClr val="accent1">
                <a:alpha val="7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nvSpPr>
        <p:spPr>
          <a:xfrm>
            <a:off x="1" y="4849415"/>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alpha val="14000"/>
                </a:schemeClr>
              </a:gs>
              <a:gs pos="0">
                <a:schemeClr val="accent1">
                  <a:lumMod val="60000"/>
                  <a:lumOff val="40000"/>
                  <a:alpha val="16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p:cNvSpPr/>
          <p:nvPr/>
        </p:nvSpPr>
        <p:spPr>
          <a:xfrm>
            <a:off x="1" y="4998720"/>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标题 1"/>
          <p:cNvSpPr>
            <a:spLocks noGrp="1"/>
          </p:cNvSpPr>
          <p:nvPr>
            <p:ph type="title"/>
          </p:nvPr>
        </p:nvSpPr>
        <p:spPr>
          <a:xfrm>
            <a:off x="338538" y="291042"/>
            <a:ext cx="10972800" cy="461312"/>
          </a:xfrm>
        </p:spPr>
        <p:txBody>
          <a:bodyPr/>
          <a:lstStyle/>
          <a:p>
            <a:r>
              <a:rPr lang="en-US" altLang="zh-CN" dirty="0"/>
              <a:t>1.3 </a:t>
            </a:r>
            <a:r>
              <a:rPr lang="zh-CN" altLang="en-US" dirty="0"/>
              <a:t>平台应用框架</a:t>
            </a:r>
            <a:r>
              <a:rPr lang="en-US" altLang="zh-CN" dirty="0"/>
              <a:t>——</a:t>
            </a:r>
            <a:r>
              <a:rPr lang="zh-CN" altLang="en-US" sz="2400" dirty="0"/>
              <a:t>“两门户两服务”</a:t>
            </a:r>
            <a:endParaRPr lang="zh-CN" altLang="en-US" sz="2400" dirty="0"/>
          </a:p>
        </p:txBody>
      </p:sp>
      <p:sp>
        <p:nvSpPr>
          <p:cNvPr id="6" name="椭圆 5"/>
          <p:cNvSpPr/>
          <p:nvPr/>
        </p:nvSpPr>
        <p:spPr>
          <a:xfrm>
            <a:off x="5521960" y="1749425"/>
            <a:ext cx="249555" cy="248920"/>
          </a:xfrm>
          <a:prstGeom prst="ellipse">
            <a:avLst/>
          </a:prstGeom>
          <a:noFill/>
          <a:ln w="952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7" name="组合 16"/>
          <p:cNvGrpSpPr/>
          <p:nvPr/>
        </p:nvGrpSpPr>
        <p:grpSpPr>
          <a:xfrm>
            <a:off x="7125823" y="1592159"/>
            <a:ext cx="2615380" cy="5292000"/>
            <a:chOff x="7931251" y="1054776"/>
            <a:chExt cx="2615380" cy="5292000"/>
          </a:xfrm>
        </p:grpSpPr>
        <p:pic>
          <p:nvPicPr>
            <p:cNvPr id="5" name="图片 4"/>
            <p:cNvPicPr>
              <a:picLocks noChangeAspect="1"/>
            </p:cNvPicPr>
            <p:nvPr/>
          </p:nvPicPr>
          <p:blipFill>
            <a:blip r:embed="rId1"/>
            <a:stretch>
              <a:fillRect/>
            </a:stretch>
          </p:blipFill>
          <p:spPr>
            <a:xfrm>
              <a:off x="7999352" y="1160463"/>
              <a:ext cx="2470369" cy="5080626"/>
            </a:xfrm>
            <a:prstGeom prst="roundRect">
              <a:avLst>
                <a:gd name="adj" fmla="val 5672"/>
              </a:avLst>
            </a:prstGeom>
            <a:ln w="6350">
              <a:solidFill>
                <a:schemeClr val="accent1"/>
              </a:solidFill>
            </a:ln>
            <a:effectLst/>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1251" y="1054776"/>
              <a:ext cx="2615380" cy="5292000"/>
            </a:xfrm>
            <a:prstGeom prst="rect">
              <a:avLst/>
            </a:prstGeom>
            <a:effectLst/>
          </p:spPr>
        </p:pic>
      </p:grpSp>
      <p:sp>
        <p:nvSpPr>
          <p:cNvPr id="3" name="文本框 2"/>
          <p:cNvSpPr txBox="1"/>
          <p:nvPr/>
        </p:nvSpPr>
        <p:spPr>
          <a:xfrm>
            <a:off x="441351" y="2282741"/>
            <a:ext cx="4537785" cy="1133189"/>
          </a:xfrm>
          <a:prstGeom prst="rect">
            <a:avLst/>
          </a:prstGeom>
          <a:noFill/>
        </p:spPr>
        <p:txBody>
          <a:bodyPr wrap="square" rtlCol="0" anchor="t">
            <a:noAutofit/>
          </a:bodyPr>
          <a:lstStyle/>
          <a:p>
            <a:pPr marL="0" marR="0" lvl="0" indent="0" algn="just" defTabSz="914400" rtl="0" eaLnBrk="1" fontAlgn="auto" latinLnBrk="0" hangingPunct="1">
              <a:lnSpc>
                <a:spcPct val="120000"/>
              </a:lnSpc>
              <a:spcBef>
                <a:spcPts val="0"/>
              </a:spcBef>
              <a:spcAft>
                <a:spcPts val="1000"/>
              </a:spcAft>
              <a:buClrTx/>
              <a:buSzTx/>
              <a:buFontTx/>
              <a:buNone/>
              <a:defRPr/>
            </a:pPr>
            <a:r>
              <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各级主管部门用户可在微信小程序端，在我的里面</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通过输入平台账号密码信息</a:t>
            </a:r>
            <a:r>
              <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绑定账号，使用更多的定制功能服务。</a:t>
            </a:r>
            <a:endPar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4" name="矩形: 剪去单角 63"/>
          <p:cNvSpPr/>
          <p:nvPr/>
        </p:nvSpPr>
        <p:spPr>
          <a:xfrm>
            <a:off x="338137" y="1744066"/>
            <a:ext cx="2203043" cy="441773"/>
          </a:xfrm>
          <a:prstGeom prst="snip1Rect">
            <a:avLst/>
          </a:prstGeom>
          <a:gradFill>
            <a:gsLst>
              <a:gs pos="100000">
                <a:schemeClr val="accent1">
                  <a:lumMod val="60000"/>
                  <a:lumOff val="40000"/>
                </a:schemeClr>
              </a:gs>
              <a:gs pos="4000">
                <a:schemeClr val="accent1">
                  <a:lumMod val="20000"/>
                  <a:lumOff val="8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微信端用户绑定</a:t>
            </a:r>
            <a:endParaRPr lang="zh-CN" altLang="en-US" sz="2000" b="1">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p:cNvSpPr/>
          <p:nvPr/>
        </p:nvSpPr>
        <p:spPr>
          <a:xfrm>
            <a:off x="-27645" y="5292982"/>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alpha val="14000"/>
                </a:schemeClr>
              </a:gs>
              <a:gs pos="0">
                <a:schemeClr val="accent1">
                  <a:lumMod val="60000"/>
                  <a:lumOff val="40000"/>
                  <a:alpha val="16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37805" y="5442287"/>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标题 1"/>
          <p:cNvSpPr>
            <a:spLocks noGrp="1"/>
          </p:cNvSpPr>
          <p:nvPr>
            <p:ph type="title"/>
          </p:nvPr>
        </p:nvSpPr>
        <p:spPr/>
        <p:txBody>
          <a:bodyPr/>
          <a:lstStyle/>
          <a:p>
            <a:r>
              <a:rPr lang="en-US" altLang="zh-CN" dirty="0"/>
              <a:t>2.5 </a:t>
            </a:r>
            <a:r>
              <a:rPr lang="zh-CN" altLang="en-US" dirty="0"/>
              <a:t>电子证照共享发布</a:t>
            </a:r>
            <a:r>
              <a:rPr lang="en-US" altLang="zh-CN" dirty="0"/>
              <a:t>——</a:t>
            </a:r>
            <a:r>
              <a:rPr lang="zh-CN" altLang="en-US" sz="2400" dirty="0"/>
              <a:t>证照查询</a:t>
            </a:r>
            <a:endParaRPr lang="zh-CN" altLang="en-US" sz="2400" dirty="0"/>
          </a:p>
        </p:txBody>
      </p:sp>
      <p:sp>
        <p:nvSpPr>
          <p:cNvPr id="9" name="文本框 8"/>
          <p:cNvSpPr txBox="1"/>
          <p:nvPr>
            <p:custDataLst>
              <p:tags r:id="rId1"/>
            </p:custDataLst>
          </p:nvPr>
        </p:nvSpPr>
        <p:spPr>
          <a:xfrm>
            <a:off x="1797696" y="1226215"/>
            <a:ext cx="1680395" cy="420564"/>
          </a:xfrm>
          <a:prstGeom prst="rect">
            <a:avLst/>
          </a:prstGeom>
          <a:noFill/>
        </p:spPr>
        <p:txBody>
          <a:bodyPr wrap="square">
            <a:spAutoFit/>
          </a:bodyPr>
          <a:lstStyle/>
          <a:p>
            <a:r>
              <a:rPr lang="zh-CN" altLang="en-US" sz="2135" b="1" spc="67">
                <a:latin typeface="+mn-ea"/>
              </a:rPr>
              <a:t>门户网站</a:t>
            </a:r>
            <a:endParaRPr lang="zh-CN" altLang="en-US" sz="2135" b="1" spc="67" dirty="0">
              <a:latin typeface="+mn-ea"/>
            </a:endParaRPr>
          </a:p>
        </p:txBody>
      </p:sp>
      <p:sp>
        <p:nvSpPr>
          <p:cNvPr id="30" name="椭圆 29"/>
          <p:cNvSpPr/>
          <p:nvPr>
            <p:custDataLst>
              <p:tags r:id="rId2"/>
            </p:custDataLst>
          </p:nvPr>
        </p:nvSpPr>
        <p:spPr>
          <a:xfrm>
            <a:off x="1167149" y="1192040"/>
            <a:ext cx="488915" cy="488915"/>
          </a:xfrm>
          <a:prstGeom prst="ellipse">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图形 19"/>
          <p:cNvSpPr/>
          <p:nvPr>
            <p:custDataLst>
              <p:tags r:id="rId3"/>
            </p:custDataLst>
          </p:nvPr>
        </p:nvSpPr>
        <p:spPr>
          <a:xfrm>
            <a:off x="1295566" y="1324755"/>
            <a:ext cx="232081" cy="223485"/>
          </a:xfrm>
          <a:custGeom>
            <a:avLst/>
            <a:gdLst>
              <a:gd name="connsiteX0" fmla="*/ 481100 w 509399"/>
              <a:gd name="connsiteY0" fmla="*/ 0 h 490533"/>
              <a:gd name="connsiteX1" fmla="*/ 28300 w 509399"/>
              <a:gd name="connsiteY1" fmla="*/ 0 h 490533"/>
              <a:gd name="connsiteX2" fmla="*/ 0 w 509399"/>
              <a:gd name="connsiteY2" fmla="*/ 28300 h 490533"/>
              <a:gd name="connsiteX3" fmla="*/ 0 w 509399"/>
              <a:gd name="connsiteY3" fmla="*/ 359787 h 490533"/>
              <a:gd name="connsiteX4" fmla="*/ 28300 w 509399"/>
              <a:gd name="connsiteY4" fmla="*/ 388087 h 490533"/>
              <a:gd name="connsiteX5" fmla="*/ 226400 w 509399"/>
              <a:gd name="connsiteY5" fmla="*/ 388087 h 490533"/>
              <a:gd name="connsiteX6" fmla="*/ 226400 w 509399"/>
              <a:gd name="connsiteY6" fmla="*/ 433933 h 490533"/>
              <a:gd name="connsiteX7" fmla="*/ 134897 w 509399"/>
              <a:gd name="connsiteY7" fmla="*/ 433933 h 490533"/>
              <a:gd name="connsiteX8" fmla="*/ 134897 w 509399"/>
              <a:gd name="connsiteY8" fmla="*/ 490533 h 490533"/>
              <a:gd name="connsiteX9" fmla="*/ 374314 w 509399"/>
              <a:gd name="connsiteY9" fmla="*/ 490533 h 490533"/>
              <a:gd name="connsiteX10" fmla="*/ 374314 w 509399"/>
              <a:gd name="connsiteY10" fmla="*/ 433933 h 490533"/>
              <a:gd name="connsiteX11" fmla="*/ 283000 w 509399"/>
              <a:gd name="connsiteY11" fmla="*/ 433933 h 490533"/>
              <a:gd name="connsiteX12" fmla="*/ 283000 w 509399"/>
              <a:gd name="connsiteY12" fmla="*/ 388087 h 490533"/>
              <a:gd name="connsiteX13" fmla="*/ 481100 w 509399"/>
              <a:gd name="connsiteY13" fmla="*/ 388087 h 490533"/>
              <a:gd name="connsiteX14" fmla="*/ 509400 w 509399"/>
              <a:gd name="connsiteY14" fmla="*/ 359787 h 490533"/>
              <a:gd name="connsiteX15" fmla="*/ 509400 w 509399"/>
              <a:gd name="connsiteY15" fmla="*/ 28300 h 490533"/>
              <a:gd name="connsiteX16" fmla="*/ 481100 w 509399"/>
              <a:gd name="connsiteY16" fmla="*/ 0 h 4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9399" h="490533">
                <a:moveTo>
                  <a:pt x="481100" y="0"/>
                </a:moveTo>
                <a:lnTo>
                  <a:pt x="28300" y="0"/>
                </a:lnTo>
                <a:cubicBezTo>
                  <a:pt x="12670" y="0"/>
                  <a:pt x="0" y="12670"/>
                  <a:pt x="0" y="28300"/>
                </a:cubicBezTo>
                <a:lnTo>
                  <a:pt x="0" y="359787"/>
                </a:lnTo>
                <a:cubicBezTo>
                  <a:pt x="0" y="375417"/>
                  <a:pt x="12670" y="388087"/>
                  <a:pt x="28300" y="388087"/>
                </a:cubicBezTo>
                <a:lnTo>
                  <a:pt x="226400" y="388087"/>
                </a:lnTo>
                <a:lnTo>
                  <a:pt x="226400" y="433933"/>
                </a:lnTo>
                <a:lnTo>
                  <a:pt x="134897" y="433933"/>
                </a:lnTo>
                <a:lnTo>
                  <a:pt x="134897" y="490533"/>
                </a:lnTo>
                <a:lnTo>
                  <a:pt x="374314" y="490533"/>
                </a:lnTo>
                <a:lnTo>
                  <a:pt x="374314" y="433933"/>
                </a:lnTo>
                <a:lnTo>
                  <a:pt x="283000" y="433933"/>
                </a:lnTo>
                <a:lnTo>
                  <a:pt x="283000" y="388087"/>
                </a:lnTo>
                <a:lnTo>
                  <a:pt x="481100" y="388087"/>
                </a:lnTo>
                <a:cubicBezTo>
                  <a:pt x="496729" y="388087"/>
                  <a:pt x="509400" y="375417"/>
                  <a:pt x="509400" y="359787"/>
                </a:cubicBezTo>
                <a:lnTo>
                  <a:pt x="509400" y="28300"/>
                </a:lnTo>
                <a:cubicBezTo>
                  <a:pt x="509400" y="12670"/>
                  <a:pt x="496729" y="0"/>
                  <a:pt x="481100" y="0"/>
                </a:cubicBezTo>
                <a:close/>
              </a:path>
            </a:pathLst>
          </a:custGeom>
          <a:solidFill>
            <a:schemeClr val="bg1"/>
          </a:solidFill>
          <a:ln w="586" cap="flat">
            <a:noFill/>
            <a:prstDash val="solid"/>
            <a:miter/>
          </a:ln>
        </p:spPr>
        <p:txBody>
          <a:bodyPr rtlCol="0" anchor="ctr"/>
          <a:lstStyle/>
          <a:p>
            <a:endParaRPr lang="zh-CN" altLang="en-US"/>
          </a:p>
        </p:txBody>
      </p:sp>
      <p:sp>
        <p:nvSpPr>
          <p:cNvPr id="32" name="文本框 31"/>
          <p:cNvSpPr txBox="1"/>
          <p:nvPr>
            <p:custDataLst>
              <p:tags r:id="rId4"/>
            </p:custDataLst>
          </p:nvPr>
        </p:nvSpPr>
        <p:spPr>
          <a:xfrm>
            <a:off x="8218876" y="1226215"/>
            <a:ext cx="1680395" cy="420564"/>
          </a:xfrm>
          <a:prstGeom prst="rect">
            <a:avLst/>
          </a:prstGeom>
          <a:noFill/>
        </p:spPr>
        <p:txBody>
          <a:bodyPr wrap="square">
            <a:spAutoFit/>
          </a:bodyPr>
          <a:lstStyle/>
          <a:p>
            <a:r>
              <a:rPr lang="zh-CN" altLang="en-US" sz="2135" b="1" spc="67" dirty="0">
                <a:latin typeface="+mn-ea"/>
              </a:rPr>
              <a:t>微信小程序</a:t>
            </a:r>
            <a:endParaRPr lang="zh-CN" altLang="en-US" sz="2135" b="1" spc="67" dirty="0">
              <a:latin typeface="+mn-ea"/>
            </a:endParaRPr>
          </a:p>
        </p:txBody>
      </p:sp>
      <p:sp>
        <p:nvSpPr>
          <p:cNvPr id="33" name="椭圆 32"/>
          <p:cNvSpPr/>
          <p:nvPr>
            <p:custDataLst>
              <p:tags r:id="rId5"/>
            </p:custDataLst>
          </p:nvPr>
        </p:nvSpPr>
        <p:spPr>
          <a:xfrm>
            <a:off x="7588329" y="1192040"/>
            <a:ext cx="488915" cy="488915"/>
          </a:xfrm>
          <a:prstGeom prst="ellipse">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图形 25"/>
          <p:cNvSpPr/>
          <p:nvPr>
            <p:custDataLst>
              <p:tags r:id="rId6"/>
            </p:custDataLst>
          </p:nvPr>
        </p:nvSpPr>
        <p:spPr>
          <a:xfrm>
            <a:off x="7752545" y="1314101"/>
            <a:ext cx="160482" cy="244792"/>
          </a:xfrm>
          <a:custGeom>
            <a:avLst/>
            <a:gdLst>
              <a:gd name="connsiteX0" fmla="*/ 117072 w 142343"/>
              <a:gd name="connsiteY0" fmla="*/ 0 h 217124"/>
              <a:gd name="connsiteX1" fmla="*/ 25271 w 142343"/>
              <a:gd name="connsiteY1" fmla="*/ 0 h 217124"/>
              <a:gd name="connsiteX2" fmla="*/ 0 w 142343"/>
              <a:gd name="connsiteY2" fmla="*/ 25271 h 217124"/>
              <a:gd name="connsiteX3" fmla="*/ 0 w 142343"/>
              <a:gd name="connsiteY3" fmla="*/ 191854 h 217124"/>
              <a:gd name="connsiteX4" fmla="*/ 25271 w 142343"/>
              <a:gd name="connsiteY4" fmla="*/ 217125 h 217124"/>
              <a:gd name="connsiteX5" fmla="*/ 117072 w 142343"/>
              <a:gd name="connsiteY5" fmla="*/ 217125 h 217124"/>
              <a:gd name="connsiteX6" fmla="*/ 142343 w 142343"/>
              <a:gd name="connsiteY6" fmla="*/ 191854 h 217124"/>
              <a:gd name="connsiteX7" fmla="*/ 142343 w 142343"/>
              <a:gd name="connsiteY7" fmla="*/ 25271 h 217124"/>
              <a:gd name="connsiteX8" fmla="*/ 117072 w 142343"/>
              <a:gd name="connsiteY8" fmla="*/ 0 h 217124"/>
              <a:gd name="connsiteX9" fmla="*/ 62920 w 142343"/>
              <a:gd name="connsiteY9" fmla="*/ 8252 h 217124"/>
              <a:gd name="connsiteX10" fmla="*/ 79423 w 142343"/>
              <a:gd name="connsiteY10" fmla="*/ 8252 h 217124"/>
              <a:gd name="connsiteX11" fmla="*/ 83549 w 142343"/>
              <a:gd name="connsiteY11" fmla="*/ 12378 h 217124"/>
              <a:gd name="connsiteX12" fmla="*/ 79423 w 142343"/>
              <a:gd name="connsiteY12" fmla="*/ 16504 h 217124"/>
              <a:gd name="connsiteX13" fmla="*/ 62920 w 142343"/>
              <a:gd name="connsiteY13" fmla="*/ 16504 h 217124"/>
              <a:gd name="connsiteX14" fmla="*/ 58794 w 142343"/>
              <a:gd name="connsiteY14" fmla="*/ 12378 h 217124"/>
              <a:gd name="connsiteX15" fmla="*/ 62920 w 142343"/>
              <a:gd name="connsiteY15" fmla="*/ 8252 h 217124"/>
              <a:gd name="connsiteX16" fmla="*/ 71172 w 142343"/>
              <a:gd name="connsiteY16" fmla="*/ 206810 h 217124"/>
              <a:gd name="connsiteX17" fmla="*/ 60341 w 142343"/>
              <a:gd name="connsiteY17" fmla="*/ 195980 h 217124"/>
              <a:gd name="connsiteX18" fmla="*/ 71172 w 142343"/>
              <a:gd name="connsiteY18" fmla="*/ 185149 h 217124"/>
              <a:gd name="connsiteX19" fmla="*/ 82002 w 142343"/>
              <a:gd name="connsiteY19" fmla="*/ 195980 h 217124"/>
              <a:gd name="connsiteX20" fmla="*/ 71172 w 142343"/>
              <a:gd name="connsiteY20" fmla="*/ 206810 h 217124"/>
              <a:gd name="connsiteX21" fmla="*/ 125324 w 142343"/>
              <a:gd name="connsiteY21" fmla="*/ 172256 h 217124"/>
              <a:gd name="connsiteX22" fmla="*/ 17019 w 142343"/>
              <a:gd name="connsiteY22" fmla="*/ 172256 h 217124"/>
              <a:gd name="connsiteX23" fmla="*/ 17019 w 142343"/>
              <a:gd name="connsiteY23" fmla="*/ 167614 h 217124"/>
              <a:gd name="connsiteX24" fmla="*/ 125324 w 142343"/>
              <a:gd name="connsiteY24" fmla="*/ 167614 h 217124"/>
              <a:gd name="connsiteX25" fmla="*/ 125324 w 142343"/>
              <a:gd name="connsiteY25" fmla="*/ 172256 h 21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343" h="217124">
                <a:moveTo>
                  <a:pt x="117072" y="0"/>
                </a:moveTo>
                <a:lnTo>
                  <a:pt x="25271" y="0"/>
                </a:lnTo>
                <a:cubicBezTo>
                  <a:pt x="11346" y="0"/>
                  <a:pt x="0" y="11346"/>
                  <a:pt x="0" y="25271"/>
                </a:cubicBezTo>
                <a:lnTo>
                  <a:pt x="0" y="191854"/>
                </a:lnTo>
                <a:cubicBezTo>
                  <a:pt x="0" y="205778"/>
                  <a:pt x="11346" y="217125"/>
                  <a:pt x="25271" y="217125"/>
                </a:cubicBezTo>
                <a:lnTo>
                  <a:pt x="117072" y="217125"/>
                </a:lnTo>
                <a:cubicBezTo>
                  <a:pt x="130997" y="217125"/>
                  <a:pt x="142343" y="205778"/>
                  <a:pt x="142343" y="191854"/>
                </a:cubicBezTo>
                <a:lnTo>
                  <a:pt x="142343" y="25271"/>
                </a:lnTo>
                <a:cubicBezTo>
                  <a:pt x="142343" y="11346"/>
                  <a:pt x="130997" y="0"/>
                  <a:pt x="117072" y="0"/>
                </a:cubicBezTo>
                <a:close/>
                <a:moveTo>
                  <a:pt x="62920" y="8252"/>
                </a:moveTo>
                <a:lnTo>
                  <a:pt x="79423" y="8252"/>
                </a:lnTo>
                <a:cubicBezTo>
                  <a:pt x="81486" y="8252"/>
                  <a:pt x="83549" y="10315"/>
                  <a:pt x="83549" y="12378"/>
                </a:cubicBezTo>
                <a:cubicBezTo>
                  <a:pt x="83549" y="14441"/>
                  <a:pt x="81486" y="16504"/>
                  <a:pt x="79423" y="16504"/>
                </a:cubicBezTo>
                <a:lnTo>
                  <a:pt x="62920" y="16504"/>
                </a:lnTo>
                <a:cubicBezTo>
                  <a:pt x="60857" y="16504"/>
                  <a:pt x="58794" y="14441"/>
                  <a:pt x="58794" y="12378"/>
                </a:cubicBezTo>
                <a:cubicBezTo>
                  <a:pt x="58794" y="10315"/>
                  <a:pt x="60857" y="8252"/>
                  <a:pt x="62920" y="8252"/>
                </a:cubicBezTo>
                <a:close/>
                <a:moveTo>
                  <a:pt x="71172" y="206810"/>
                </a:moveTo>
                <a:cubicBezTo>
                  <a:pt x="65498" y="206810"/>
                  <a:pt x="60341" y="202168"/>
                  <a:pt x="60341" y="195980"/>
                </a:cubicBezTo>
                <a:cubicBezTo>
                  <a:pt x="60341" y="190306"/>
                  <a:pt x="64983" y="185149"/>
                  <a:pt x="71172" y="185149"/>
                </a:cubicBezTo>
                <a:cubicBezTo>
                  <a:pt x="76845" y="185149"/>
                  <a:pt x="82002" y="189791"/>
                  <a:pt x="82002" y="195980"/>
                </a:cubicBezTo>
                <a:cubicBezTo>
                  <a:pt x="82002" y="202168"/>
                  <a:pt x="77360" y="206810"/>
                  <a:pt x="71172" y="206810"/>
                </a:cubicBezTo>
                <a:close/>
                <a:moveTo>
                  <a:pt x="125324" y="172256"/>
                </a:moveTo>
                <a:lnTo>
                  <a:pt x="17019" y="172256"/>
                </a:lnTo>
                <a:lnTo>
                  <a:pt x="17019" y="167614"/>
                </a:lnTo>
                <a:lnTo>
                  <a:pt x="125324" y="167614"/>
                </a:lnTo>
                <a:lnTo>
                  <a:pt x="125324" y="172256"/>
                </a:lnTo>
                <a:close/>
              </a:path>
            </a:pathLst>
          </a:custGeom>
          <a:solidFill>
            <a:schemeClr val="bg1"/>
          </a:solidFill>
          <a:ln w="223" cap="flat">
            <a:noFill/>
            <a:prstDash val="solid"/>
            <a:miter/>
          </a:ln>
        </p:spPr>
        <p:txBody>
          <a:bodyPr rtlCol="0" anchor="ctr"/>
          <a:lstStyle/>
          <a:p>
            <a:endParaRPr lang="zh-CN" altLang="en-US"/>
          </a:p>
        </p:txBody>
      </p:sp>
      <p:pic>
        <p:nvPicPr>
          <p:cNvPr id="1026" name="Picture 2" descr="查看图片"/>
          <p:cNvPicPr>
            <a:picLocks noChangeAspect="1" noChangeArrowheads="1"/>
          </p:cNvPicPr>
          <p:nvPr/>
        </p:nvPicPr>
        <p:blipFill rotWithShape="1">
          <a:blip r:embed="rId7">
            <a:extLst>
              <a:ext uri="{28A0092B-C50C-407E-A947-70E740481C1C}">
                <a14:useLocalDpi xmlns:a14="http://schemas.microsoft.com/office/drawing/2010/main" val="0"/>
              </a:ext>
            </a:extLst>
          </a:blip>
          <a:srcRect b="12983"/>
          <a:stretch>
            <a:fillRect/>
          </a:stretch>
        </p:blipFill>
        <p:spPr bwMode="auto">
          <a:xfrm>
            <a:off x="-1905" y="1189355"/>
            <a:ext cx="8079105" cy="523494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图片 1" descr="8"/>
          <p:cNvPicPr>
            <a:picLocks noChangeAspect="1"/>
          </p:cNvPicPr>
          <p:nvPr/>
        </p:nvPicPr>
        <p:blipFill>
          <a:blip r:embed="rId8"/>
          <a:srcRect l="14959" t="9231" r="14290" b="8298"/>
          <a:stretch>
            <a:fillRect/>
          </a:stretch>
        </p:blipFill>
        <p:spPr>
          <a:xfrm>
            <a:off x="7917180" y="1855470"/>
            <a:ext cx="1903095" cy="4102100"/>
          </a:xfrm>
          <a:prstGeom prst="roundRect">
            <a:avLst>
              <a:gd name="adj" fmla="val 14765"/>
            </a:avLst>
          </a:prstGeom>
        </p:spPr>
      </p:pic>
      <p:pic>
        <p:nvPicPr>
          <p:cNvPr id="4" name="图片 3" descr="形状&#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2735" y="1812290"/>
            <a:ext cx="1953260" cy="4201160"/>
          </a:xfrm>
          <a:prstGeom prst="rect">
            <a:avLst/>
          </a:prstGeom>
          <a:effectLst/>
        </p:spPr>
      </p:pic>
      <p:pic>
        <p:nvPicPr>
          <p:cNvPr id="7" name="图片 6" descr="门户截图"/>
          <p:cNvPicPr>
            <a:picLocks noChangeAspect="1"/>
          </p:cNvPicPr>
          <p:nvPr/>
        </p:nvPicPr>
        <p:blipFill>
          <a:blip r:embed="rId10"/>
          <a:stretch>
            <a:fillRect/>
          </a:stretch>
        </p:blipFill>
        <p:spPr>
          <a:xfrm>
            <a:off x="1140460" y="2226310"/>
            <a:ext cx="5839460" cy="3898265"/>
          </a:xfrm>
          <a:prstGeom prst="rect">
            <a:avLst/>
          </a:prstGeom>
        </p:spPr>
      </p:pic>
      <p:pic>
        <p:nvPicPr>
          <p:cNvPr id="10" name="图片 9"/>
          <p:cNvPicPr>
            <a:picLocks noChangeAspect="1"/>
          </p:cNvPicPr>
          <p:nvPr/>
        </p:nvPicPr>
        <p:blipFill>
          <a:blip r:embed="rId11"/>
          <a:stretch>
            <a:fillRect/>
          </a:stretch>
        </p:blipFill>
        <p:spPr>
          <a:xfrm>
            <a:off x="10077450" y="1897380"/>
            <a:ext cx="1934210" cy="4029710"/>
          </a:xfrm>
          <a:prstGeom prst="roundRect">
            <a:avLst>
              <a:gd name="adj" fmla="val 3957"/>
            </a:avLst>
          </a:prstGeom>
          <a:ln w="6350">
            <a:solidFill>
              <a:schemeClr val="accent1"/>
            </a:solidFill>
          </a:ln>
          <a:effectLst/>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7130" y="1822450"/>
            <a:ext cx="2025650" cy="4241800"/>
          </a:xfrm>
          <a:prstGeom prst="rect">
            <a:avLst/>
          </a:prstGeom>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p:cNvSpPr/>
          <p:nvPr/>
        </p:nvSpPr>
        <p:spPr>
          <a:xfrm>
            <a:off x="8200931" y="1345288"/>
            <a:ext cx="3500841" cy="5611914"/>
          </a:xfrm>
          <a:custGeom>
            <a:avLst/>
            <a:gdLst>
              <a:gd name="connsiteX0" fmla="*/ 0 w 3720917"/>
              <a:gd name="connsiteY0" fmla="*/ 0 h 6019674"/>
              <a:gd name="connsiteX1" fmla="*/ 2297659 w 3720917"/>
              <a:gd name="connsiteY1" fmla="*/ 0 h 6019674"/>
              <a:gd name="connsiteX2" fmla="*/ 2297659 w 3720917"/>
              <a:gd name="connsiteY2" fmla="*/ 49006 h 6019674"/>
              <a:gd name="connsiteX3" fmla="*/ 2372567 w 3720917"/>
              <a:gd name="connsiteY3" fmla="*/ 49006 h 6019674"/>
              <a:gd name="connsiteX4" fmla="*/ 2372567 w 3720917"/>
              <a:gd name="connsiteY4" fmla="*/ 98012 h 6019674"/>
              <a:gd name="connsiteX5" fmla="*/ 2447476 w 3720917"/>
              <a:gd name="connsiteY5" fmla="*/ 98012 h 6019674"/>
              <a:gd name="connsiteX6" fmla="*/ 2447476 w 3720917"/>
              <a:gd name="connsiteY6" fmla="*/ 147017 h 6019674"/>
              <a:gd name="connsiteX7" fmla="*/ 2522384 w 3720917"/>
              <a:gd name="connsiteY7" fmla="*/ 147017 h 6019674"/>
              <a:gd name="connsiteX8" fmla="*/ 2522384 w 3720917"/>
              <a:gd name="connsiteY8" fmla="*/ 196023 h 6019674"/>
              <a:gd name="connsiteX9" fmla="*/ 2597292 w 3720917"/>
              <a:gd name="connsiteY9" fmla="*/ 196023 h 6019674"/>
              <a:gd name="connsiteX10" fmla="*/ 2597292 w 3720917"/>
              <a:gd name="connsiteY10" fmla="*/ 245029 h 6019674"/>
              <a:gd name="connsiteX11" fmla="*/ 2672200 w 3720917"/>
              <a:gd name="connsiteY11" fmla="*/ 245029 h 6019674"/>
              <a:gd name="connsiteX12" fmla="*/ 2672200 w 3720917"/>
              <a:gd name="connsiteY12" fmla="*/ 294035 h 6019674"/>
              <a:gd name="connsiteX13" fmla="*/ 2747109 w 3720917"/>
              <a:gd name="connsiteY13" fmla="*/ 294035 h 6019674"/>
              <a:gd name="connsiteX14" fmla="*/ 2747109 w 3720917"/>
              <a:gd name="connsiteY14" fmla="*/ 343040 h 6019674"/>
              <a:gd name="connsiteX15" fmla="*/ 2822017 w 3720917"/>
              <a:gd name="connsiteY15" fmla="*/ 343040 h 6019674"/>
              <a:gd name="connsiteX16" fmla="*/ 2822017 w 3720917"/>
              <a:gd name="connsiteY16" fmla="*/ 392046 h 6019674"/>
              <a:gd name="connsiteX17" fmla="*/ 2896925 w 3720917"/>
              <a:gd name="connsiteY17" fmla="*/ 392046 h 6019674"/>
              <a:gd name="connsiteX18" fmla="*/ 2896925 w 3720917"/>
              <a:gd name="connsiteY18" fmla="*/ 441052 h 6019674"/>
              <a:gd name="connsiteX19" fmla="*/ 2971834 w 3720917"/>
              <a:gd name="connsiteY19" fmla="*/ 441052 h 6019674"/>
              <a:gd name="connsiteX20" fmla="*/ 2971834 w 3720917"/>
              <a:gd name="connsiteY20" fmla="*/ 490058 h 6019674"/>
              <a:gd name="connsiteX21" fmla="*/ 3046742 w 3720917"/>
              <a:gd name="connsiteY21" fmla="*/ 490058 h 6019674"/>
              <a:gd name="connsiteX22" fmla="*/ 3046742 w 3720917"/>
              <a:gd name="connsiteY22" fmla="*/ 539064 h 6019674"/>
              <a:gd name="connsiteX23" fmla="*/ 3121650 w 3720917"/>
              <a:gd name="connsiteY23" fmla="*/ 539064 h 6019674"/>
              <a:gd name="connsiteX24" fmla="*/ 3121650 w 3720917"/>
              <a:gd name="connsiteY24" fmla="*/ 588070 h 6019674"/>
              <a:gd name="connsiteX25" fmla="*/ 3196559 w 3720917"/>
              <a:gd name="connsiteY25" fmla="*/ 588070 h 6019674"/>
              <a:gd name="connsiteX26" fmla="*/ 3196559 w 3720917"/>
              <a:gd name="connsiteY26" fmla="*/ 637075 h 6019674"/>
              <a:gd name="connsiteX27" fmla="*/ 3271467 w 3720917"/>
              <a:gd name="connsiteY27" fmla="*/ 637075 h 6019674"/>
              <a:gd name="connsiteX28" fmla="*/ 3271467 w 3720917"/>
              <a:gd name="connsiteY28" fmla="*/ 686081 h 6019674"/>
              <a:gd name="connsiteX29" fmla="*/ 3346375 w 3720917"/>
              <a:gd name="connsiteY29" fmla="*/ 686081 h 6019674"/>
              <a:gd name="connsiteX30" fmla="*/ 3346375 w 3720917"/>
              <a:gd name="connsiteY30" fmla="*/ 735087 h 6019674"/>
              <a:gd name="connsiteX31" fmla="*/ 3421284 w 3720917"/>
              <a:gd name="connsiteY31" fmla="*/ 735087 h 6019674"/>
              <a:gd name="connsiteX32" fmla="*/ 3421284 w 3720917"/>
              <a:gd name="connsiteY32" fmla="*/ 784093 h 6019674"/>
              <a:gd name="connsiteX33" fmla="*/ 3496192 w 3720917"/>
              <a:gd name="connsiteY33" fmla="*/ 784093 h 6019674"/>
              <a:gd name="connsiteX34" fmla="*/ 3496192 w 3720917"/>
              <a:gd name="connsiteY34" fmla="*/ 833098 h 6019674"/>
              <a:gd name="connsiteX35" fmla="*/ 3571100 w 3720917"/>
              <a:gd name="connsiteY35" fmla="*/ 833098 h 6019674"/>
              <a:gd name="connsiteX36" fmla="*/ 3571100 w 3720917"/>
              <a:gd name="connsiteY36" fmla="*/ 882104 h 6019674"/>
              <a:gd name="connsiteX37" fmla="*/ 3646009 w 3720917"/>
              <a:gd name="connsiteY37" fmla="*/ 882104 h 6019674"/>
              <a:gd name="connsiteX38" fmla="*/ 3646009 w 3720917"/>
              <a:gd name="connsiteY38" fmla="*/ 931110 h 6019674"/>
              <a:gd name="connsiteX39" fmla="*/ 3720917 w 3720917"/>
              <a:gd name="connsiteY39" fmla="*/ 931110 h 6019674"/>
              <a:gd name="connsiteX40" fmla="*/ 3720917 w 3720917"/>
              <a:gd name="connsiteY40" fmla="*/ 6019674 h 6019674"/>
              <a:gd name="connsiteX41" fmla="*/ 1423258 w 3720917"/>
              <a:gd name="connsiteY41" fmla="*/ 6019674 h 6019674"/>
              <a:gd name="connsiteX42" fmla="*/ 1423258 w 3720917"/>
              <a:gd name="connsiteY42" fmla="*/ 5970668 h 6019674"/>
              <a:gd name="connsiteX43" fmla="*/ 1348350 w 3720917"/>
              <a:gd name="connsiteY43" fmla="*/ 5970668 h 6019674"/>
              <a:gd name="connsiteX44" fmla="*/ 1348350 w 3720917"/>
              <a:gd name="connsiteY44" fmla="*/ 5921662 h 6019674"/>
              <a:gd name="connsiteX45" fmla="*/ 1273441 w 3720917"/>
              <a:gd name="connsiteY45" fmla="*/ 5921662 h 6019674"/>
              <a:gd name="connsiteX46" fmla="*/ 1273441 w 3720917"/>
              <a:gd name="connsiteY46" fmla="*/ 5872657 h 6019674"/>
              <a:gd name="connsiteX47" fmla="*/ 1198533 w 3720917"/>
              <a:gd name="connsiteY47" fmla="*/ 5872657 h 6019674"/>
              <a:gd name="connsiteX48" fmla="*/ 1198533 w 3720917"/>
              <a:gd name="connsiteY48" fmla="*/ 5823651 h 6019674"/>
              <a:gd name="connsiteX49" fmla="*/ 1123625 w 3720917"/>
              <a:gd name="connsiteY49" fmla="*/ 5823651 h 6019674"/>
              <a:gd name="connsiteX50" fmla="*/ 1123625 w 3720917"/>
              <a:gd name="connsiteY50" fmla="*/ 5774645 h 6019674"/>
              <a:gd name="connsiteX51" fmla="*/ 1048716 w 3720917"/>
              <a:gd name="connsiteY51" fmla="*/ 5774645 h 6019674"/>
              <a:gd name="connsiteX52" fmla="*/ 1048716 w 3720917"/>
              <a:gd name="connsiteY52" fmla="*/ 5725639 h 6019674"/>
              <a:gd name="connsiteX53" fmla="*/ 973808 w 3720917"/>
              <a:gd name="connsiteY53" fmla="*/ 5725639 h 6019674"/>
              <a:gd name="connsiteX54" fmla="*/ 973808 w 3720917"/>
              <a:gd name="connsiteY54" fmla="*/ 5676634 h 6019674"/>
              <a:gd name="connsiteX55" fmla="*/ 898900 w 3720917"/>
              <a:gd name="connsiteY55" fmla="*/ 5676634 h 6019674"/>
              <a:gd name="connsiteX56" fmla="*/ 898900 w 3720917"/>
              <a:gd name="connsiteY56" fmla="*/ 5627628 h 6019674"/>
              <a:gd name="connsiteX57" fmla="*/ 823991 w 3720917"/>
              <a:gd name="connsiteY57" fmla="*/ 5627628 h 6019674"/>
              <a:gd name="connsiteX58" fmla="*/ 823991 w 3720917"/>
              <a:gd name="connsiteY58" fmla="*/ 5578622 h 6019674"/>
              <a:gd name="connsiteX59" fmla="*/ 749083 w 3720917"/>
              <a:gd name="connsiteY59" fmla="*/ 5578622 h 6019674"/>
              <a:gd name="connsiteX60" fmla="*/ 749083 w 3720917"/>
              <a:gd name="connsiteY60" fmla="*/ 5529616 h 6019674"/>
              <a:gd name="connsiteX61" fmla="*/ 674175 w 3720917"/>
              <a:gd name="connsiteY61" fmla="*/ 5529616 h 6019674"/>
              <a:gd name="connsiteX62" fmla="*/ 674175 w 3720917"/>
              <a:gd name="connsiteY62" fmla="*/ 5480610 h 6019674"/>
              <a:gd name="connsiteX63" fmla="*/ 599266 w 3720917"/>
              <a:gd name="connsiteY63" fmla="*/ 5480610 h 6019674"/>
              <a:gd name="connsiteX64" fmla="*/ 599266 w 3720917"/>
              <a:gd name="connsiteY64" fmla="*/ 5431604 h 6019674"/>
              <a:gd name="connsiteX65" fmla="*/ 524358 w 3720917"/>
              <a:gd name="connsiteY65" fmla="*/ 5431604 h 6019674"/>
              <a:gd name="connsiteX66" fmla="*/ 524358 w 3720917"/>
              <a:gd name="connsiteY66" fmla="*/ 5382599 h 6019674"/>
              <a:gd name="connsiteX67" fmla="*/ 449450 w 3720917"/>
              <a:gd name="connsiteY67" fmla="*/ 5382599 h 6019674"/>
              <a:gd name="connsiteX68" fmla="*/ 449450 w 3720917"/>
              <a:gd name="connsiteY68" fmla="*/ 5333593 h 6019674"/>
              <a:gd name="connsiteX69" fmla="*/ 374541 w 3720917"/>
              <a:gd name="connsiteY69" fmla="*/ 5333593 h 6019674"/>
              <a:gd name="connsiteX70" fmla="*/ 374541 w 3720917"/>
              <a:gd name="connsiteY70" fmla="*/ 5284587 h 6019674"/>
              <a:gd name="connsiteX71" fmla="*/ 299633 w 3720917"/>
              <a:gd name="connsiteY71" fmla="*/ 5284587 h 6019674"/>
              <a:gd name="connsiteX72" fmla="*/ 299633 w 3720917"/>
              <a:gd name="connsiteY72" fmla="*/ 5235581 h 6019674"/>
              <a:gd name="connsiteX73" fmla="*/ 224725 w 3720917"/>
              <a:gd name="connsiteY73" fmla="*/ 5235581 h 6019674"/>
              <a:gd name="connsiteX74" fmla="*/ 224725 w 3720917"/>
              <a:gd name="connsiteY74" fmla="*/ 5186576 h 6019674"/>
              <a:gd name="connsiteX75" fmla="*/ 149817 w 3720917"/>
              <a:gd name="connsiteY75" fmla="*/ 5186576 h 6019674"/>
              <a:gd name="connsiteX76" fmla="*/ 149817 w 3720917"/>
              <a:gd name="connsiteY76" fmla="*/ 5137570 h 6019674"/>
              <a:gd name="connsiteX77" fmla="*/ 74908 w 3720917"/>
              <a:gd name="connsiteY77" fmla="*/ 5137570 h 6019674"/>
              <a:gd name="connsiteX78" fmla="*/ 74908 w 3720917"/>
              <a:gd name="connsiteY78" fmla="*/ 5088564 h 6019674"/>
              <a:gd name="connsiteX79" fmla="*/ 0 w 3720917"/>
              <a:gd name="connsiteY79" fmla="*/ 5088564 h 6019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720917" h="6019674">
                <a:moveTo>
                  <a:pt x="0" y="0"/>
                </a:moveTo>
                <a:lnTo>
                  <a:pt x="2297659" y="0"/>
                </a:lnTo>
                <a:lnTo>
                  <a:pt x="2297659" y="49006"/>
                </a:lnTo>
                <a:lnTo>
                  <a:pt x="2372567" y="49006"/>
                </a:lnTo>
                <a:lnTo>
                  <a:pt x="2372567" y="98012"/>
                </a:lnTo>
                <a:lnTo>
                  <a:pt x="2447476" y="98012"/>
                </a:lnTo>
                <a:lnTo>
                  <a:pt x="2447476" y="147017"/>
                </a:lnTo>
                <a:lnTo>
                  <a:pt x="2522384" y="147017"/>
                </a:lnTo>
                <a:lnTo>
                  <a:pt x="2522384" y="196023"/>
                </a:lnTo>
                <a:lnTo>
                  <a:pt x="2597292" y="196023"/>
                </a:lnTo>
                <a:lnTo>
                  <a:pt x="2597292" y="245029"/>
                </a:lnTo>
                <a:lnTo>
                  <a:pt x="2672200" y="245029"/>
                </a:lnTo>
                <a:lnTo>
                  <a:pt x="2672200" y="294035"/>
                </a:lnTo>
                <a:lnTo>
                  <a:pt x="2747109" y="294035"/>
                </a:lnTo>
                <a:lnTo>
                  <a:pt x="2747109" y="343040"/>
                </a:lnTo>
                <a:lnTo>
                  <a:pt x="2822017" y="343040"/>
                </a:lnTo>
                <a:lnTo>
                  <a:pt x="2822017" y="392046"/>
                </a:lnTo>
                <a:lnTo>
                  <a:pt x="2896925" y="392046"/>
                </a:lnTo>
                <a:lnTo>
                  <a:pt x="2896925" y="441052"/>
                </a:lnTo>
                <a:lnTo>
                  <a:pt x="2971834" y="441052"/>
                </a:lnTo>
                <a:lnTo>
                  <a:pt x="2971834" y="490058"/>
                </a:lnTo>
                <a:lnTo>
                  <a:pt x="3046742" y="490058"/>
                </a:lnTo>
                <a:lnTo>
                  <a:pt x="3046742" y="539064"/>
                </a:lnTo>
                <a:lnTo>
                  <a:pt x="3121650" y="539064"/>
                </a:lnTo>
                <a:lnTo>
                  <a:pt x="3121650" y="588070"/>
                </a:lnTo>
                <a:lnTo>
                  <a:pt x="3196559" y="588070"/>
                </a:lnTo>
                <a:lnTo>
                  <a:pt x="3196559" y="637075"/>
                </a:lnTo>
                <a:lnTo>
                  <a:pt x="3271467" y="637075"/>
                </a:lnTo>
                <a:lnTo>
                  <a:pt x="3271467" y="686081"/>
                </a:lnTo>
                <a:lnTo>
                  <a:pt x="3346375" y="686081"/>
                </a:lnTo>
                <a:lnTo>
                  <a:pt x="3346375" y="735087"/>
                </a:lnTo>
                <a:lnTo>
                  <a:pt x="3421284" y="735087"/>
                </a:lnTo>
                <a:lnTo>
                  <a:pt x="3421284" y="784093"/>
                </a:lnTo>
                <a:lnTo>
                  <a:pt x="3496192" y="784093"/>
                </a:lnTo>
                <a:lnTo>
                  <a:pt x="3496192" y="833098"/>
                </a:lnTo>
                <a:lnTo>
                  <a:pt x="3571100" y="833098"/>
                </a:lnTo>
                <a:lnTo>
                  <a:pt x="3571100" y="882104"/>
                </a:lnTo>
                <a:lnTo>
                  <a:pt x="3646009" y="882104"/>
                </a:lnTo>
                <a:lnTo>
                  <a:pt x="3646009" y="931110"/>
                </a:lnTo>
                <a:lnTo>
                  <a:pt x="3720917" y="931110"/>
                </a:lnTo>
                <a:lnTo>
                  <a:pt x="3720917" y="6019674"/>
                </a:lnTo>
                <a:lnTo>
                  <a:pt x="1423258" y="6019674"/>
                </a:lnTo>
                <a:lnTo>
                  <a:pt x="1423258" y="5970668"/>
                </a:lnTo>
                <a:lnTo>
                  <a:pt x="1348350" y="5970668"/>
                </a:lnTo>
                <a:lnTo>
                  <a:pt x="1348350" y="5921662"/>
                </a:lnTo>
                <a:lnTo>
                  <a:pt x="1273441" y="5921662"/>
                </a:lnTo>
                <a:lnTo>
                  <a:pt x="1273441" y="5872657"/>
                </a:lnTo>
                <a:lnTo>
                  <a:pt x="1198533" y="5872657"/>
                </a:lnTo>
                <a:lnTo>
                  <a:pt x="1198533" y="5823651"/>
                </a:lnTo>
                <a:lnTo>
                  <a:pt x="1123625" y="5823651"/>
                </a:lnTo>
                <a:lnTo>
                  <a:pt x="1123625" y="5774645"/>
                </a:lnTo>
                <a:lnTo>
                  <a:pt x="1048716" y="5774645"/>
                </a:lnTo>
                <a:lnTo>
                  <a:pt x="1048716" y="5725639"/>
                </a:lnTo>
                <a:lnTo>
                  <a:pt x="973808" y="5725639"/>
                </a:lnTo>
                <a:lnTo>
                  <a:pt x="973808" y="5676634"/>
                </a:lnTo>
                <a:lnTo>
                  <a:pt x="898900" y="5676634"/>
                </a:lnTo>
                <a:lnTo>
                  <a:pt x="898900" y="5627628"/>
                </a:lnTo>
                <a:lnTo>
                  <a:pt x="823991" y="5627628"/>
                </a:lnTo>
                <a:lnTo>
                  <a:pt x="823991" y="5578622"/>
                </a:lnTo>
                <a:lnTo>
                  <a:pt x="749083" y="5578622"/>
                </a:lnTo>
                <a:lnTo>
                  <a:pt x="749083" y="5529616"/>
                </a:lnTo>
                <a:lnTo>
                  <a:pt x="674175" y="5529616"/>
                </a:lnTo>
                <a:lnTo>
                  <a:pt x="674175" y="5480610"/>
                </a:lnTo>
                <a:lnTo>
                  <a:pt x="599266" y="5480610"/>
                </a:lnTo>
                <a:lnTo>
                  <a:pt x="599266" y="5431604"/>
                </a:lnTo>
                <a:lnTo>
                  <a:pt x="524358" y="5431604"/>
                </a:lnTo>
                <a:lnTo>
                  <a:pt x="524358" y="5382599"/>
                </a:lnTo>
                <a:lnTo>
                  <a:pt x="449450" y="5382599"/>
                </a:lnTo>
                <a:lnTo>
                  <a:pt x="449450" y="5333593"/>
                </a:lnTo>
                <a:lnTo>
                  <a:pt x="374541" y="5333593"/>
                </a:lnTo>
                <a:lnTo>
                  <a:pt x="374541" y="5284587"/>
                </a:lnTo>
                <a:lnTo>
                  <a:pt x="299633" y="5284587"/>
                </a:lnTo>
                <a:lnTo>
                  <a:pt x="299633" y="5235581"/>
                </a:lnTo>
                <a:lnTo>
                  <a:pt x="224725" y="5235581"/>
                </a:lnTo>
                <a:lnTo>
                  <a:pt x="224725" y="5186576"/>
                </a:lnTo>
                <a:lnTo>
                  <a:pt x="149817" y="5186576"/>
                </a:lnTo>
                <a:lnTo>
                  <a:pt x="149817" y="5137570"/>
                </a:lnTo>
                <a:lnTo>
                  <a:pt x="74908" y="5137570"/>
                </a:lnTo>
                <a:lnTo>
                  <a:pt x="74908" y="5088564"/>
                </a:lnTo>
                <a:lnTo>
                  <a:pt x="0" y="5088564"/>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srcRect t="-1" b="8758"/>
          <a:stretch>
            <a:fillRect/>
          </a:stretch>
        </p:blipFill>
        <p:spPr>
          <a:xfrm>
            <a:off x="1018217" y="1062264"/>
            <a:ext cx="5174303" cy="5795736"/>
          </a:xfrm>
          <a:prstGeom prst="rect">
            <a:avLst/>
          </a:prstGeom>
        </p:spPr>
      </p:pic>
      <p:sp>
        <p:nvSpPr>
          <p:cNvPr id="5" name="标题 1"/>
          <p:cNvSpPr>
            <a:spLocks noGrp="1"/>
          </p:cNvSpPr>
          <p:nvPr>
            <p:ph type="title"/>
          </p:nvPr>
        </p:nvSpPr>
        <p:spPr/>
        <p:txBody>
          <a:bodyPr/>
          <a:lstStyle/>
          <a:p>
            <a:r>
              <a:rPr lang="en-US" altLang="zh-CN" dirty="0"/>
              <a:t>2.5 </a:t>
            </a:r>
            <a:r>
              <a:rPr lang="zh-CN" altLang="en-US" dirty="0"/>
              <a:t>电子证照共享发布</a:t>
            </a:r>
            <a:r>
              <a:rPr lang="en-US" altLang="zh-CN" dirty="0"/>
              <a:t>——</a:t>
            </a:r>
            <a:r>
              <a:rPr lang="zh-CN" altLang="en-US" sz="2400" dirty="0"/>
              <a:t>扫码验证</a:t>
            </a:r>
            <a:endParaRPr lang="zh-CN" altLang="en-US" sz="2400" dirty="0"/>
          </a:p>
        </p:txBody>
      </p:sp>
      <p:cxnSp>
        <p:nvCxnSpPr>
          <p:cNvPr id="9" name="连接符: 肘形 8"/>
          <p:cNvCxnSpPr/>
          <p:nvPr/>
        </p:nvCxnSpPr>
        <p:spPr>
          <a:xfrm rot="10800000" flipV="1">
            <a:off x="5650679" y="3591200"/>
            <a:ext cx="2268000" cy="1692000"/>
          </a:xfrm>
          <a:prstGeom prst="bentConnector3">
            <a:avLst>
              <a:gd name="adj1" fmla="val 50000"/>
            </a:avLst>
          </a:prstGeom>
          <a:ln>
            <a:solidFill>
              <a:srgbClr val="5586CB"/>
            </a:solidFill>
            <a:headEnd type="oval"/>
            <a:tailEnd type="oval"/>
          </a:ln>
        </p:spPr>
        <p:style>
          <a:lnRef idx="2">
            <a:schemeClr val="accent1"/>
          </a:lnRef>
          <a:fillRef idx="0">
            <a:schemeClr val="accent1"/>
          </a:fillRef>
          <a:effectRef idx="1">
            <a:schemeClr val="accent1"/>
          </a:effectRef>
          <a:fontRef idx="minor">
            <a:schemeClr val="tx1"/>
          </a:fontRef>
        </p:style>
      </p:cxnSp>
      <p:pic>
        <p:nvPicPr>
          <p:cNvPr id="4" name="图片 3" descr="11"/>
          <p:cNvPicPr>
            <a:picLocks noChangeAspect="1"/>
          </p:cNvPicPr>
          <p:nvPr/>
        </p:nvPicPr>
        <p:blipFill>
          <a:blip r:embed="rId2"/>
          <a:stretch>
            <a:fillRect/>
          </a:stretch>
        </p:blipFill>
        <p:spPr>
          <a:xfrm>
            <a:off x="1163955" y="1183640"/>
            <a:ext cx="4721860" cy="5658485"/>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455" y="3120760"/>
            <a:ext cx="1650168" cy="3406298"/>
          </a:xfrm>
          <a:prstGeom prst="rect">
            <a:avLst/>
          </a:prstGeom>
        </p:spPr>
      </p:pic>
      <p:pic>
        <p:nvPicPr>
          <p:cNvPr id="6" name="图片 5" descr="6"/>
          <p:cNvPicPr>
            <a:picLocks noChangeAspect="1"/>
          </p:cNvPicPr>
          <p:nvPr/>
        </p:nvPicPr>
        <p:blipFill>
          <a:blip r:embed="rId4"/>
          <a:stretch>
            <a:fillRect/>
          </a:stretch>
        </p:blipFill>
        <p:spPr>
          <a:xfrm>
            <a:off x="8218170" y="1414145"/>
            <a:ext cx="2549823" cy="5072400"/>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0385" y="1284605"/>
            <a:ext cx="2589530" cy="5272405"/>
          </a:xfrm>
          <a:prstGeom prst="rect">
            <a:avLst/>
          </a:prstGeom>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a:off x="1" y="4849415"/>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alpha val="14000"/>
                </a:schemeClr>
              </a:gs>
              <a:gs pos="0">
                <a:schemeClr val="accent1">
                  <a:lumMod val="60000"/>
                  <a:lumOff val="40000"/>
                  <a:alpha val="16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任意多边形: 形状 2"/>
          <p:cNvSpPr/>
          <p:nvPr/>
        </p:nvSpPr>
        <p:spPr>
          <a:xfrm>
            <a:off x="1" y="4998720"/>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标题 1"/>
          <p:cNvSpPr>
            <a:spLocks noGrp="1"/>
          </p:cNvSpPr>
          <p:nvPr>
            <p:ph type="title"/>
          </p:nvPr>
        </p:nvSpPr>
        <p:spPr/>
        <p:txBody>
          <a:bodyPr/>
          <a:lstStyle/>
          <a:p>
            <a:r>
              <a:rPr lang="en-US" altLang="zh-CN" dirty="0"/>
              <a:t>2.5 </a:t>
            </a:r>
            <a:r>
              <a:rPr lang="zh-CN" altLang="en-US" dirty="0"/>
              <a:t>电子证照共享发布</a:t>
            </a:r>
            <a:r>
              <a:rPr lang="en-US" altLang="zh-CN" dirty="0"/>
              <a:t>——</a:t>
            </a:r>
            <a:r>
              <a:rPr lang="zh-CN" altLang="en-US" sz="2400" dirty="0"/>
              <a:t>持证亮证</a:t>
            </a:r>
            <a:endParaRPr lang="zh-CN" altLang="en-US" sz="2400" dirty="0"/>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6875" y="1210945"/>
            <a:ext cx="2589530" cy="5272405"/>
          </a:xfrm>
          <a:prstGeom prst="rect">
            <a:avLst/>
          </a:prstGeom>
          <a:effectLst/>
        </p:spPr>
      </p:pic>
      <p:grpSp>
        <p:nvGrpSpPr>
          <p:cNvPr id="22" name="组合 21"/>
          <p:cNvGrpSpPr/>
          <p:nvPr/>
        </p:nvGrpSpPr>
        <p:grpSpPr>
          <a:xfrm>
            <a:off x="6315709" y="1140773"/>
            <a:ext cx="2589418" cy="5272410"/>
            <a:chOff x="6320211" y="1140773"/>
            <a:chExt cx="2589418" cy="5272410"/>
          </a:xfrm>
        </p:grpSpPr>
        <p:pic>
          <p:nvPicPr>
            <p:cNvPr id="8" name="图片 7" descr="1"/>
            <p:cNvPicPr>
              <a:picLocks noChangeAspect="1"/>
            </p:cNvPicPr>
            <p:nvPr/>
          </p:nvPicPr>
          <p:blipFill>
            <a:blip r:embed="rId2"/>
            <a:stretch>
              <a:fillRect/>
            </a:stretch>
          </p:blipFill>
          <p:spPr>
            <a:xfrm>
              <a:off x="6393180" y="1221105"/>
              <a:ext cx="2443480" cy="5075555"/>
            </a:xfrm>
            <a:prstGeom prst="roundRect">
              <a:avLst>
                <a:gd name="adj" fmla="val 5200"/>
              </a:avLst>
            </a:prstGeom>
          </p:spPr>
        </p:pic>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20211" y="1140773"/>
              <a:ext cx="2589418" cy="5272410"/>
            </a:xfrm>
            <a:prstGeom prst="rect">
              <a:avLst/>
            </a:prstGeom>
            <a:effectLst/>
          </p:spPr>
        </p:pic>
      </p:grpSp>
      <p:grpSp>
        <p:nvGrpSpPr>
          <p:cNvPr id="21" name="组合 20"/>
          <p:cNvGrpSpPr/>
          <p:nvPr/>
        </p:nvGrpSpPr>
        <p:grpSpPr>
          <a:xfrm>
            <a:off x="3351239" y="1380710"/>
            <a:ext cx="2589418" cy="5272410"/>
            <a:chOff x="3346736" y="1380710"/>
            <a:chExt cx="2589418" cy="5272410"/>
          </a:xfrm>
        </p:grpSpPr>
        <p:pic>
          <p:nvPicPr>
            <p:cNvPr id="13" name="图片 12" descr="4"/>
            <p:cNvPicPr>
              <a:picLocks noChangeAspect="1"/>
            </p:cNvPicPr>
            <p:nvPr/>
          </p:nvPicPr>
          <p:blipFill>
            <a:blip r:embed="rId3"/>
            <a:stretch>
              <a:fillRect/>
            </a:stretch>
          </p:blipFill>
          <p:spPr>
            <a:xfrm>
              <a:off x="3448685" y="1527175"/>
              <a:ext cx="2373913" cy="5040000"/>
            </a:xfrm>
            <a:prstGeom prst="roundRect">
              <a:avLst>
                <a:gd name="adj" fmla="val 5200"/>
              </a:avLst>
            </a:prstGeom>
          </p:spPr>
        </p:pic>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46736" y="1380710"/>
              <a:ext cx="2589418" cy="5272410"/>
            </a:xfrm>
            <a:prstGeom prst="rect">
              <a:avLst/>
            </a:prstGeom>
            <a:effectLst/>
          </p:spPr>
        </p:pic>
      </p:grpSp>
      <p:pic>
        <p:nvPicPr>
          <p:cNvPr id="4" name="Picture 2" descr="查看图片"/>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2890937" y="2938828"/>
            <a:ext cx="816269" cy="930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查看图片"/>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5433916" y="2938829"/>
            <a:ext cx="816269" cy="930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查看图片"/>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2673" y="3478027"/>
            <a:ext cx="358682" cy="5130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查看图片"/>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8431957" y="2394629"/>
            <a:ext cx="816269" cy="930962"/>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descr="2"/>
          <p:cNvPicPr>
            <a:picLocks noChangeAspect="1"/>
          </p:cNvPicPr>
          <p:nvPr/>
        </p:nvPicPr>
        <p:blipFill>
          <a:blip r:embed="rId7"/>
          <a:stretch>
            <a:fillRect/>
          </a:stretch>
        </p:blipFill>
        <p:spPr>
          <a:xfrm>
            <a:off x="462280" y="1274445"/>
            <a:ext cx="2440940" cy="5139690"/>
          </a:xfrm>
          <a:prstGeom prst="rect">
            <a:avLst/>
          </a:prstGeom>
        </p:spPr>
      </p:pic>
      <p:pic>
        <p:nvPicPr>
          <p:cNvPr id="5" name="Picture 4" descr="查看图片"/>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8186" y="4336611"/>
            <a:ext cx="358682" cy="51308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6"/>
          <p:cNvPicPr>
            <a:picLocks noChangeAspect="1"/>
          </p:cNvPicPr>
          <p:nvPr/>
        </p:nvPicPr>
        <p:blipFill>
          <a:blip r:embed="rId8"/>
          <a:stretch>
            <a:fillRect/>
          </a:stretch>
        </p:blipFill>
        <p:spPr>
          <a:xfrm>
            <a:off x="9342755" y="1380490"/>
            <a:ext cx="2580005" cy="5132070"/>
          </a:xfrm>
          <a:prstGeom prst="rect">
            <a:avLst/>
          </a:prstGeom>
        </p:spPr>
      </p:pic>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21800" y="1294765"/>
            <a:ext cx="2609850" cy="5272405"/>
          </a:xfrm>
          <a:prstGeom prst="rect">
            <a:avLst/>
          </a:prstGeom>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443230" y="1536700"/>
            <a:ext cx="7567295" cy="2028190"/>
          </a:xfrm>
          <a:prstGeom prst="roundRect">
            <a:avLst>
              <a:gd name="adj" fmla="val 0"/>
            </a:avLst>
          </a:prstGeom>
          <a:solidFill>
            <a:schemeClr val="bg1"/>
          </a:solidFill>
          <a:ln w="12700">
            <a:solidFill>
              <a:schemeClr val="accent1">
                <a:alpha val="7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4"/>
          <p:cNvSpPr>
            <a:spLocks noGrp="1"/>
          </p:cNvSpPr>
          <p:nvPr>
            <p:ph type="title"/>
          </p:nvPr>
        </p:nvSpPr>
        <p:spPr/>
        <p:txBody>
          <a:bodyPr/>
          <a:lstStyle/>
          <a:p>
            <a:r>
              <a:rPr lang="en-US" altLang="zh-CN" dirty="0">
                <a:sym typeface="+mn-ea"/>
              </a:rPr>
              <a:t>2.5 </a:t>
            </a:r>
            <a:r>
              <a:rPr lang="zh-CN" altLang="en-US" dirty="0">
                <a:sym typeface="+mn-ea"/>
              </a:rPr>
              <a:t>电子证照共享发布</a:t>
            </a:r>
            <a:r>
              <a:rPr lang="en-US" altLang="zh-CN" dirty="0">
                <a:sym typeface="+mn-ea"/>
              </a:rPr>
              <a:t>——</a:t>
            </a:r>
            <a:r>
              <a:rPr lang="zh-CN" altLang="en-US" sz="2400" dirty="0">
                <a:sym typeface="+mn-ea"/>
              </a:rPr>
              <a:t>证照信息提醒服务</a:t>
            </a:r>
            <a:endParaRPr lang="zh-CN" altLang="en-US" sz="2400" dirty="0">
              <a:sym typeface="+mn-ea"/>
            </a:endParaRPr>
          </a:p>
        </p:txBody>
      </p:sp>
      <p:sp>
        <p:nvSpPr>
          <p:cNvPr id="9" name="文本框 8"/>
          <p:cNvSpPr txBox="1"/>
          <p:nvPr/>
        </p:nvSpPr>
        <p:spPr>
          <a:xfrm>
            <a:off x="546125" y="2227378"/>
            <a:ext cx="5497171" cy="1133189"/>
          </a:xfrm>
          <a:prstGeom prst="rect">
            <a:avLst/>
          </a:prstGeom>
          <a:noFill/>
        </p:spPr>
        <p:txBody>
          <a:bodyPr wrap="square" rtlCol="0" anchor="t">
            <a:noAutofit/>
          </a:bodyPr>
          <a:lstStyle/>
          <a:p>
            <a:pPr marL="0" marR="0" lvl="0" indent="0" algn="just" defTabSz="914400" rtl="0" eaLnBrk="1" fontAlgn="auto" latinLnBrk="0" hangingPunct="1">
              <a:lnSpc>
                <a:spcPct val="150000"/>
              </a:lnSpc>
              <a:spcBef>
                <a:spcPts val="0"/>
              </a:spcBef>
              <a:spcAft>
                <a:spcPts val="1000"/>
              </a:spcAft>
              <a:buClrTx/>
              <a:buSzTx/>
              <a:buFontTx/>
              <a:buNone/>
              <a:defRPr/>
            </a:pPr>
            <a:r>
              <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服务号面向持证主体社会公众定向</a:t>
            </a:r>
            <a:r>
              <a:rPr lang="zh-CN" altLang="en-US"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推送证照到期提醒</a:t>
            </a:r>
            <a:r>
              <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以及</a:t>
            </a:r>
            <a:r>
              <a:rPr lang="zh-CN" altLang="en-US"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证照状态变更提醒</a:t>
            </a:r>
            <a:r>
              <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矩形: 剪去单角 10"/>
          <p:cNvSpPr/>
          <p:nvPr/>
        </p:nvSpPr>
        <p:spPr>
          <a:xfrm>
            <a:off x="442913" y="1688703"/>
            <a:ext cx="1990392" cy="441773"/>
          </a:xfrm>
          <a:prstGeom prst="snip1Rect">
            <a:avLst/>
          </a:prstGeom>
          <a:gradFill>
            <a:gsLst>
              <a:gs pos="100000">
                <a:schemeClr val="accent1">
                  <a:lumMod val="60000"/>
                  <a:lumOff val="40000"/>
                </a:schemeClr>
              </a:gs>
              <a:gs pos="4000">
                <a:schemeClr val="accent1">
                  <a:lumMod val="20000"/>
                  <a:lumOff val="8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服务号</a:t>
            </a:r>
            <a:endParaRPr lang="zh-CN" altLang="en-US" sz="2000" b="1" dirty="0">
              <a:solidFill>
                <a:schemeClr val="tx1"/>
              </a:solidFill>
            </a:endParaRPr>
          </a:p>
        </p:txBody>
      </p:sp>
      <p:sp>
        <p:nvSpPr>
          <p:cNvPr id="15" name="任意多边形: 形状 14"/>
          <p:cNvSpPr/>
          <p:nvPr/>
        </p:nvSpPr>
        <p:spPr>
          <a:xfrm>
            <a:off x="1" y="4849415"/>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alpha val="14000"/>
                </a:schemeClr>
              </a:gs>
              <a:gs pos="0">
                <a:schemeClr val="accent1">
                  <a:lumMod val="60000"/>
                  <a:lumOff val="40000"/>
                  <a:alpha val="16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p:cNvSpPr/>
          <p:nvPr/>
        </p:nvSpPr>
        <p:spPr>
          <a:xfrm>
            <a:off x="8891" y="4998720"/>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 name="图片 3" descr="预警订阅"/>
          <p:cNvPicPr>
            <a:picLocks noChangeAspect="1"/>
          </p:cNvPicPr>
          <p:nvPr/>
        </p:nvPicPr>
        <p:blipFill>
          <a:blip r:embed="rId1"/>
          <a:stretch>
            <a:fillRect/>
          </a:stretch>
        </p:blipFill>
        <p:spPr>
          <a:xfrm>
            <a:off x="8968542" y="1307707"/>
            <a:ext cx="2326838" cy="4935513"/>
          </a:xfrm>
          <a:prstGeom prst="roundRect">
            <a:avLst>
              <a:gd name="adj" fmla="val 7209"/>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7999" y="1233436"/>
            <a:ext cx="2467551" cy="5141964"/>
          </a:xfrm>
          <a:prstGeom prst="rect">
            <a:avLst/>
          </a:prstGeom>
          <a:effectLst/>
        </p:spPr>
      </p:pic>
      <p:pic>
        <p:nvPicPr>
          <p:cNvPr id="10" name="图片 9" descr="推送1"/>
          <p:cNvPicPr>
            <a:picLocks noChangeAspect="1"/>
          </p:cNvPicPr>
          <p:nvPr>
            <p:custDataLst>
              <p:tags r:id="rId3"/>
            </p:custDataLst>
          </p:nvPr>
        </p:nvPicPr>
        <p:blipFill>
          <a:blip r:embed="rId4"/>
          <a:stretch>
            <a:fillRect/>
          </a:stretch>
        </p:blipFill>
        <p:spPr>
          <a:xfrm>
            <a:off x="6176010" y="1303655"/>
            <a:ext cx="2466340" cy="5043805"/>
          </a:xfrm>
          <a:prstGeom prst="rect">
            <a:avLst/>
          </a:prstGeom>
        </p:spPr>
      </p:pic>
      <p:pic>
        <p:nvPicPr>
          <p:cNvPr id="12" name="图片 11"/>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6125845" y="1233170"/>
            <a:ext cx="2624455" cy="5142230"/>
          </a:xfrm>
          <a:prstGeom prst="rect">
            <a:avLst/>
          </a:prstGeom>
          <a:effec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138891" y="974535"/>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spAutoFit/>
          </a:bodyPr>
          <a:lstStyle/>
          <a:p>
            <a:endParaRPr lang="zh-CN" altLang="en-US" sz="2400"/>
          </a:p>
        </p:txBody>
      </p:sp>
      <p:sp>
        <p:nvSpPr>
          <p:cNvPr id="4" name="标题 3"/>
          <p:cNvSpPr>
            <a:spLocks noGrp="1"/>
          </p:cNvSpPr>
          <p:nvPr>
            <p:ph type="title"/>
          </p:nvPr>
        </p:nvSpPr>
        <p:spPr/>
        <p:txBody>
          <a:bodyPr/>
          <a:lstStyle/>
          <a:p>
            <a:pPr algn="l">
              <a:buClrTx/>
              <a:buSzTx/>
              <a:buFontTx/>
            </a:pPr>
            <a:r>
              <a:rPr lang="en-US" altLang="zh-CN" dirty="0"/>
              <a:t>2.6 </a:t>
            </a:r>
            <a:r>
              <a:rPr lang="zh-CN" altLang="en-US" dirty="0"/>
              <a:t>电子证照动态监管</a:t>
            </a:r>
            <a:r>
              <a:rPr lang="en-US" altLang="zh-CN" dirty="0"/>
              <a:t>——</a:t>
            </a:r>
            <a:r>
              <a:rPr lang="zh-CN" altLang="en-US" sz="2400" dirty="0">
                <a:sym typeface="+mn-ea"/>
              </a:rPr>
              <a:t>持安许证条件不符合</a:t>
            </a:r>
            <a:endParaRPr lang="zh-CN" altLang="en-US" sz="2400" dirty="0">
              <a:sym typeface="+mn-ea"/>
            </a:endParaRPr>
          </a:p>
        </p:txBody>
      </p:sp>
      <p:grpSp>
        <p:nvGrpSpPr>
          <p:cNvPr id="16" name="组合 15"/>
          <p:cNvGrpSpPr/>
          <p:nvPr/>
        </p:nvGrpSpPr>
        <p:grpSpPr>
          <a:xfrm>
            <a:off x="8885100" y="1466978"/>
            <a:ext cx="2973181" cy="4600575"/>
            <a:chOff x="7388860" y="1288342"/>
            <a:chExt cx="3473430" cy="5374640"/>
          </a:xfrm>
        </p:grpSpPr>
        <p:pic>
          <p:nvPicPr>
            <p:cNvPr id="9" name="图片 8"/>
            <p:cNvPicPr>
              <a:picLocks noChangeAspect="1"/>
            </p:cNvPicPr>
            <p:nvPr/>
          </p:nvPicPr>
          <p:blipFill>
            <a:blip r:embed="rId1"/>
            <a:stretch>
              <a:fillRect/>
            </a:stretch>
          </p:blipFill>
          <p:spPr>
            <a:xfrm>
              <a:off x="7388860" y="1288342"/>
              <a:ext cx="2585720" cy="5374640"/>
            </a:xfrm>
            <a:prstGeom prst="rect">
              <a:avLst/>
            </a:prstGeom>
            <a:ln>
              <a:solidFill>
                <a:schemeClr val="accent1"/>
              </a:solidFill>
            </a:ln>
            <a:effectLst/>
          </p:spPr>
        </p:pic>
        <p:pic>
          <p:nvPicPr>
            <p:cNvPr id="8" name="图片 7"/>
            <p:cNvPicPr>
              <a:picLocks noChangeAspect="1"/>
            </p:cNvPicPr>
            <p:nvPr/>
          </p:nvPicPr>
          <p:blipFill>
            <a:blip r:embed="rId2"/>
            <a:srcRect l="1191" t="20494" r="51484" b="75986"/>
            <a:stretch>
              <a:fillRect/>
            </a:stretch>
          </p:blipFill>
          <p:spPr>
            <a:xfrm>
              <a:off x="8496085" y="2757947"/>
              <a:ext cx="2366205" cy="387247"/>
            </a:xfrm>
            <a:prstGeom prst="rect">
              <a:avLst/>
            </a:prstGeom>
            <a:ln>
              <a:solidFill>
                <a:srgbClr val="FF0000"/>
              </a:solidFill>
            </a:ln>
            <a:effectLst>
              <a:outerShdw blurRad="63500" algn="ctr" rotWithShape="0">
                <a:schemeClr val="accent1">
                  <a:alpha val="40000"/>
                </a:schemeClr>
              </a:outerShdw>
            </a:effectLst>
          </p:spPr>
        </p:pic>
        <p:sp>
          <p:nvSpPr>
            <p:cNvPr id="10" name="文本框 9"/>
            <p:cNvSpPr txBox="1"/>
            <p:nvPr/>
          </p:nvSpPr>
          <p:spPr>
            <a:xfrm>
              <a:off x="7476275" y="2131011"/>
              <a:ext cx="1195706" cy="189522"/>
            </a:xfrm>
            <a:prstGeom prst="rect">
              <a:avLst/>
            </a:prstGeom>
            <a:noFill/>
            <a:ln w="9525">
              <a:solidFill>
                <a:srgbClr val="FF0000"/>
              </a:solidFill>
            </a:ln>
          </p:spPr>
          <p:txBody>
            <a:bodyPr wrap="square" rtlCol="0">
              <a:no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endParaRPr lang="zh-CN" altLang="en-US" dirty="0"/>
            </a:p>
          </p:txBody>
        </p:sp>
      </p:grpSp>
      <p:sp>
        <p:nvSpPr>
          <p:cNvPr id="5" name="平行四边形 4"/>
          <p:cNvSpPr/>
          <p:nvPr/>
        </p:nvSpPr>
        <p:spPr>
          <a:xfrm>
            <a:off x="338138" y="1466978"/>
            <a:ext cx="2837816" cy="4600575"/>
          </a:xfrm>
          <a:prstGeom prst="parallelogram">
            <a:avLst>
              <a:gd name="adj" fmla="val 0"/>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69987" y="1847930"/>
            <a:ext cx="2374119" cy="2807948"/>
          </a:xfrm>
          <a:prstGeom prst="rect">
            <a:avLst/>
          </a:prstGeom>
          <a:noFill/>
        </p:spPr>
        <p:txBody>
          <a:bodyPr wrap="square" rtlCol="0">
            <a:spAutoFit/>
          </a:bodyPr>
          <a:lstStyle>
            <a:defPPr>
              <a:defRPr lang="zh-CN"/>
            </a:defPPr>
            <a:lvl1pPr algn="just">
              <a:lnSpc>
                <a:spcPct val="150000"/>
              </a:lnSpc>
              <a:defRPr sz="2000" b="1">
                <a:solidFill>
                  <a:schemeClr val="bg1"/>
                </a:solidFill>
                <a:latin typeface="+mn-ea"/>
              </a:defRPr>
            </a:lvl1pPr>
          </a:lstStyle>
          <a:p>
            <a:r>
              <a:rPr lang="zh-CN" altLang="en-US">
                <a:sym typeface="+mn-ea"/>
              </a:rPr>
              <a:t>对持安许证企业是否按要求持有效建筑业企业资质证书进行动态分析， 对不满足要求的企业进行公示。</a:t>
            </a:r>
            <a:endParaRPr lang="zh-CN" altLang="en-US" dirty="0">
              <a:sym typeface="+mn-ea"/>
            </a:endParaRPr>
          </a:p>
        </p:txBody>
      </p:sp>
      <p:cxnSp>
        <p:nvCxnSpPr>
          <p:cNvPr id="14" name="连接符: 肘形 13"/>
          <p:cNvCxnSpPr>
            <a:stCxn id="10" idx="3"/>
            <a:endCxn id="8" idx="0"/>
          </p:cNvCxnSpPr>
          <p:nvPr/>
        </p:nvCxnSpPr>
        <p:spPr>
          <a:xfrm>
            <a:off x="9983470" y="2269490"/>
            <a:ext cx="862330" cy="455295"/>
          </a:xfrm>
          <a:prstGeom prst="bentConnector2">
            <a:avLst/>
          </a:prstGeom>
          <a:ln w="15875">
            <a:solidFill>
              <a:srgbClr val="FF0000"/>
            </a:solidFill>
            <a:prstDash val="sysDot"/>
            <a:headEnd type="oval" w="sm" len="sm"/>
            <a:tailEnd type="oval" w="sm" len="sm"/>
          </a:ln>
        </p:spPr>
        <p:style>
          <a:lnRef idx="2">
            <a:schemeClr val="accent1"/>
          </a:lnRef>
          <a:fillRef idx="0">
            <a:schemeClr val="accent1"/>
          </a:fillRef>
          <a:effectRef idx="1">
            <a:schemeClr val="accent1"/>
          </a:effectRef>
          <a:fontRef idx="minor">
            <a:schemeClr val="tx1"/>
          </a:fontRef>
        </p:style>
      </p:cxnSp>
      <p:pic>
        <p:nvPicPr>
          <p:cNvPr id="3" name="图片 2" descr="2"/>
          <p:cNvPicPr>
            <a:picLocks noChangeAspect="1"/>
          </p:cNvPicPr>
          <p:nvPr/>
        </p:nvPicPr>
        <p:blipFill>
          <a:blip r:embed="rId3"/>
          <a:stretch>
            <a:fillRect/>
          </a:stretch>
        </p:blipFill>
        <p:spPr>
          <a:xfrm>
            <a:off x="3580765" y="1466850"/>
            <a:ext cx="4921885" cy="4582160"/>
          </a:xfrm>
          <a:prstGeom prst="rect">
            <a:avLst/>
          </a:prstGeom>
        </p:spPr>
      </p:pic>
      <p:sp>
        <p:nvSpPr>
          <p:cNvPr id="13" name="矩形 12"/>
          <p:cNvSpPr/>
          <p:nvPr/>
        </p:nvSpPr>
        <p:spPr>
          <a:xfrm>
            <a:off x="3821569" y="4356914"/>
            <a:ext cx="680160" cy="237068"/>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矩形 16"/>
          <p:cNvSpPr/>
          <p:nvPr/>
        </p:nvSpPr>
        <p:spPr>
          <a:xfrm>
            <a:off x="7711579" y="2906574"/>
            <a:ext cx="680160" cy="237068"/>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138891" y="974535"/>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spAutoFit/>
          </a:bodyPr>
          <a:lstStyle/>
          <a:p>
            <a:endParaRPr lang="zh-CN" altLang="en-US" sz="2400"/>
          </a:p>
        </p:txBody>
      </p:sp>
      <p:sp>
        <p:nvSpPr>
          <p:cNvPr id="8" name="标题 7"/>
          <p:cNvSpPr>
            <a:spLocks noGrp="1"/>
          </p:cNvSpPr>
          <p:nvPr>
            <p:ph type="title"/>
          </p:nvPr>
        </p:nvSpPr>
        <p:spPr/>
        <p:txBody>
          <a:bodyPr/>
          <a:lstStyle/>
          <a:p>
            <a:r>
              <a:rPr lang="en-US" altLang="zh-CN" dirty="0"/>
              <a:t>2.6 </a:t>
            </a:r>
            <a:r>
              <a:rPr lang="zh-CN" altLang="en-US" dirty="0"/>
              <a:t>电子证照动态监管</a:t>
            </a:r>
            <a:r>
              <a:rPr lang="en-US" altLang="zh-CN" dirty="0"/>
              <a:t>——</a:t>
            </a:r>
            <a:r>
              <a:rPr lang="zh-CN" altLang="en-US" sz="2400" dirty="0"/>
              <a:t>企业安全生产条件不达标</a:t>
            </a:r>
            <a:endParaRPr lang="zh-CN" altLang="en-US" sz="2400" dirty="0"/>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61425" y="1474475"/>
            <a:ext cx="2229332" cy="4600574"/>
          </a:xfrm>
          <a:prstGeom prst="rect">
            <a:avLst/>
          </a:prstGeom>
          <a:ln>
            <a:solidFill>
              <a:schemeClr val="accent1"/>
            </a:solidFill>
          </a:ln>
          <a:effectLst/>
        </p:spPr>
      </p:pic>
      <p:sp>
        <p:nvSpPr>
          <p:cNvPr id="10" name="文本框 9"/>
          <p:cNvSpPr txBox="1"/>
          <p:nvPr/>
        </p:nvSpPr>
        <p:spPr>
          <a:xfrm>
            <a:off x="10648276" y="2089994"/>
            <a:ext cx="354980" cy="343812"/>
          </a:xfrm>
          <a:prstGeom prst="ellipse">
            <a:avLst/>
          </a:prstGeom>
          <a:noFill/>
          <a:ln w="9525">
            <a:solidFill>
              <a:srgbClr val="FF0000"/>
            </a:solidFill>
          </a:ln>
        </p:spPr>
        <p:txBody>
          <a:bodyPr wrap="square" rtlCol="0">
            <a:noAutofit/>
          </a:bodyPr>
          <a:lstStyle/>
          <a:p>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l="77029" t="14879" b="73841"/>
          <a:stretch>
            <a:fillRect/>
          </a:stretch>
        </p:blipFill>
        <p:spPr>
          <a:xfrm>
            <a:off x="11134871" y="2574951"/>
            <a:ext cx="800743" cy="786657"/>
          </a:xfrm>
          <a:prstGeom prst="ellipse">
            <a:avLst/>
          </a:prstGeom>
          <a:ln>
            <a:solidFill>
              <a:srgbClr val="FF0000"/>
            </a:solidFill>
          </a:ln>
          <a:effectLst>
            <a:outerShdw blurRad="63500" algn="ctr" rotWithShape="0">
              <a:schemeClr val="accent1">
                <a:alpha val="40000"/>
              </a:schemeClr>
            </a:outerShdw>
          </a:effectLst>
        </p:spPr>
      </p:pic>
      <p:sp>
        <p:nvSpPr>
          <p:cNvPr id="4" name="平行四边形 3"/>
          <p:cNvSpPr/>
          <p:nvPr/>
        </p:nvSpPr>
        <p:spPr>
          <a:xfrm>
            <a:off x="338138" y="1466978"/>
            <a:ext cx="2837816" cy="4600575"/>
          </a:xfrm>
          <a:prstGeom prst="parallelogram">
            <a:avLst>
              <a:gd name="adj" fmla="val 0"/>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zh-CN" altLang="en-US"/>
          </a:p>
        </p:txBody>
      </p:sp>
      <p:sp>
        <p:nvSpPr>
          <p:cNvPr id="5" name="文本框 4"/>
          <p:cNvSpPr txBox="1"/>
          <p:nvPr/>
        </p:nvSpPr>
        <p:spPr>
          <a:xfrm>
            <a:off x="524934" y="1847930"/>
            <a:ext cx="2464225" cy="3269613"/>
          </a:xfrm>
          <a:prstGeom prst="rect">
            <a:avLst/>
          </a:prstGeom>
          <a:noFill/>
        </p:spPr>
        <p:txBody>
          <a:bodyPr wrap="square" rtlCol="0">
            <a:spAutoFit/>
          </a:bodyPr>
          <a:lstStyle/>
          <a:p>
            <a:pPr algn="just">
              <a:lnSpc>
                <a:spcPct val="150000"/>
              </a:lnSpc>
            </a:pPr>
            <a:r>
              <a:rPr lang="zh-CN" altLang="en-US" sz="2000" b="1" dirty="0">
                <a:solidFill>
                  <a:schemeClr val="bg1"/>
                </a:solidFill>
                <a:latin typeface="+mn-ea"/>
                <a:sym typeface="+mn-ea"/>
              </a:rPr>
              <a:t>对持安许证企业的安管人员配备情况进行动态分析监测</a:t>
            </a:r>
            <a:r>
              <a:rPr lang="en-US" altLang="zh-CN" sz="2000" b="1" dirty="0">
                <a:solidFill>
                  <a:schemeClr val="bg1"/>
                </a:solidFill>
                <a:latin typeface="+mn-ea"/>
                <a:sym typeface="+mn-ea"/>
              </a:rPr>
              <a:t>,</a:t>
            </a:r>
            <a:r>
              <a:rPr lang="zh-CN" altLang="en-US" sz="2000" b="1" dirty="0">
                <a:solidFill>
                  <a:schemeClr val="bg1"/>
                </a:solidFill>
                <a:latin typeface="+mn-ea"/>
                <a:sym typeface="+mn-ea"/>
              </a:rPr>
              <a:t>对安管人员配备严重不足（安管人员</a:t>
            </a:r>
            <a:r>
              <a:rPr lang="en-US" altLang="zh-CN" sz="2000" b="1" dirty="0">
                <a:solidFill>
                  <a:schemeClr val="bg1"/>
                </a:solidFill>
                <a:latin typeface="+mn-ea"/>
                <a:sym typeface="+mn-ea"/>
              </a:rPr>
              <a:t>“</a:t>
            </a:r>
            <a:r>
              <a:rPr lang="zh-CN" altLang="en-US" sz="2000" b="1" dirty="0">
                <a:solidFill>
                  <a:schemeClr val="bg1"/>
                </a:solidFill>
                <a:latin typeface="+mn-ea"/>
                <a:sym typeface="+mn-ea"/>
              </a:rPr>
              <a:t>零</a:t>
            </a:r>
            <a:r>
              <a:rPr lang="en-US" altLang="zh-CN" sz="2000" b="1" dirty="0">
                <a:solidFill>
                  <a:schemeClr val="bg1"/>
                </a:solidFill>
                <a:latin typeface="+mn-ea"/>
                <a:sym typeface="+mn-ea"/>
              </a:rPr>
              <a:t>”</a:t>
            </a:r>
            <a:r>
              <a:rPr lang="zh-CN" altLang="en-US" sz="2000" b="1" dirty="0">
                <a:solidFill>
                  <a:schemeClr val="bg1"/>
                </a:solidFill>
                <a:latin typeface="+mn-ea"/>
                <a:sym typeface="+mn-ea"/>
              </a:rPr>
              <a:t>配备）的企业进行公示。</a:t>
            </a:r>
            <a:endParaRPr lang="zh-CN" altLang="en-US" sz="2000" b="1" dirty="0">
              <a:solidFill>
                <a:schemeClr val="bg1"/>
              </a:solidFill>
              <a:latin typeface="+mn-ea"/>
              <a:sym typeface="+mn-ea"/>
            </a:endParaRPr>
          </a:p>
        </p:txBody>
      </p:sp>
      <p:cxnSp>
        <p:nvCxnSpPr>
          <p:cNvPr id="7" name="连接符: 肘形 6"/>
          <p:cNvCxnSpPr>
            <a:stCxn id="10" idx="4"/>
            <a:endCxn id="32" idx="2"/>
          </p:cNvCxnSpPr>
          <p:nvPr/>
        </p:nvCxnSpPr>
        <p:spPr>
          <a:xfrm rot="16200000" flipH="1">
            <a:off x="10713081" y="2546490"/>
            <a:ext cx="534474" cy="309105"/>
          </a:xfrm>
          <a:prstGeom prst="bentConnector2">
            <a:avLst/>
          </a:prstGeom>
          <a:ln w="15875">
            <a:prstDash val="sysDot"/>
            <a:headEnd type="oval" w="sm" len="sm"/>
            <a:tailEnd type="oval" w="sm" len="sm"/>
          </a:ln>
        </p:spPr>
        <p:style>
          <a:lnRef idx="2">
            <a:schemeClr val="accent1"/>
          </a:lnRef>
          <a:fillRef idx="0">
            <a:schemeClr val="accent1"/>
          </a:fillRef>
          <a:effectRef idx="1">
            <a:schemeClr val="accent1"/>
          </a:effectRef>
          <a:fontRef idx="minor">
            <a:schemeClr val="tx1"/>
          </a:fontRef>
        </p:style>
      </p:cxnSp>
      <p:pic>
        <p:nvPicPr>
          <p:cNvPr id="11" name="图片 10" descr="1"/>
          <p:cNvPicPr>
            <a:picLocks noChangeAspect="1"/>
          </p:cNvPicPr>
          <p:nvPr/>
        </p:nvPicPr>
        <p:blipFill>
          <a:blip r:embed="rId3"/>
          <a:stretch>
            <a:fillRect/>
          </a:stretch>
        </p:blipFill>
        <p:spPr>
          <a:xfrm>
            <a:off x="3543935" y="1466850"/>
            <a:ext cx="4886960" cy="4608195"/>
          </a:xfrm>
          <a:prstGeom prst="rect">
            <a:avLst/>
          </a:prstGeom>
          <a:ln>
            <a:solidFill>
              <a:schemeClr val="accent1"/>
            </a:solidFill>
          </a:ln>
          <a:effectLst/>
        </p:spPr>
      </p:pic>
      <p:sp>
        <p:nvSpPr>
          <p:cNvPr id="13" name="矩形 12"/>
          <p:cNvSpPr/>
          <p:nvPr/>
        </p:nvSpPr>
        <p:spPr>
          <a:xfrm>
            <a:off x="3780929" y="3739694"/>
            <a:ext cx="680160" cy="237068"/>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矩形 13"/>
          <p:cNvSpPr/>
          <p:nvPr/>
        </p:nvSpPr>
        <p:spPr>
          <a:xfrm>
            <a:off x="7629664" y="2870379"/>
            <a:ext cx="680160" cy="237068"/>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2.6 </a:t>
            </a:r>
            <a:r>
              <a:rPr lang="zh-CN" altLang="en-US" dirty="0"/>
              <a:t>电子证照动态监管</a:t>
            </a:r>
            <a:r>
              <a:rPr lang="en-US" altLang="zh-CN" dirty="0">
                <a:sym typeface="+mn-ea"/>
              </a:rPr>
              <a:t>——</a:t>
            </a:r>
            <a:r>
              <a:rPr lang="zh-CN" altLang="en-US" sz="2400" dirty="0">
                <a:sym typeface="+mn-ea"/>
              </a:rPr>
              <a:t>项目经理违规执业</a:t>
            </a:r>
            <a:endParaRPr lang="zh-CN" altLang="en-US" sz="2400" dirty="0">
              <a:sym typeface="+mn-ea"/>
            </a:endParaRPr>
          </a:p>
        </p:txBody>
      </p:sp>
      <p:grpSp>
        <p:nvGrpSpPr>
          <p:cNvPr id="8" name="组合 7"/>
          <p:cNvGrpSpPr/>
          <p:nvPr/>
        </p:nvGrpSpPr>
        <p:grpSpPr>
          <a:xfrm>
            <a:off x="8861424" y="1466978"/>
            <a:ext cx="2959099" cy="4600575"/>
            <a:chOff x="7583805" y="1450340"/>
            <a:chExt cx="3222655" cy="5067935"/>
          </a:xfrm>
        </p:grpSpPr>
        <p:pic>
          <p:nvPicPr>
            <p:cNvPr id="9" name="图片 8"/>
            <p:cNvPicPr>
              <a:picLocks noChangeAspect="1"/>
            </p:cNvPicPr>
            <p:nvPr/>
          </p:nvPicPr>
          <p:blipFill>
            <a:blip r:embed="rId1"/>
            <a:stretch>
              <a:fillRect/>
            </a:stretch>
          </p:blipFill>
          <p:spPr>
            <a:xfrm>
              <a:off x="7583805" y="1450340"/>
              <a:ext cx="2437765" cy="5067935"/>
            </a:xfrm>
            <a:prstGeom prst="rect">
              <a:avLst/>
            </a:prstGeom>
            <a:ln>
              <a:solidFill>
                <a:schemeClr val="accent1"/>
              </a:solidFill>
            </a:ln>
            <a:effectLst>
              <a:reflection blurRad="25400" stA="53000" endPos="5000" dist="12700" dir="5400000" sy="-100000" algn="bl" rotWithShape="0"/>
            </a:effectLst>
          </p:spPr>
        </p:pic>
        <p:sp>
          <p:nvSpPr>
            <p:cNvPr id="10" name="文本框 9"/>
            <p:cNvSpPr txBox="1"/>
            <p:nvPr/>
          </p:nvSpPr>
          <p:spPr>
            <a:xfrm>
              <a:off x="7689254" y="2495891"/>
              <a:ext cx="1174122" cy="200819"/>
            </a:xfrm>
            <a:prstGeom prst="rect">
              <a:avLst/>
            </a:prstGeom>
            <a:noFill/>
            <a:ln w="9525">
              <a:solidFill>
                <a:srgbClr val="FF0000"/>
              </a:solidFill>
            </a:ln>
          </p:spPr>
          <p:txBody>
            <a:bodyPr wrap="square" rtlCol="0">
              <a:no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endParaRPr lang="zh-CN" altLang="en-US" dirty="0"/>
            </a:p>
          </p:txBody>
        </p:sp>
        <p:pic>
          <p:nvPicPr>
            <p:cNvPr id="2" name="图片 1"/>
            <p:cNvPicPr>
              <a:picLocks noChangeAspect="1"/>
            </p:cNvPicPr>
            <p:nvPr/>
          </p:nvPicPr>
          <p:blipFill>
            <a:blip r:embed="rId2"/>
            <a:srcRect l="1678" t="25151" r="46634" b="70831"/>
            <a:stretch>
              <a:fillRect/>
            </a:stretch>
          </p:blipFill>
          <p:spPr>
            <a:xfrm>
              <a:off x="8186215" y="3611679"/>
              <a:ext cx="2620245" cy="448160"/>
            </a:xfrm>
            <a:prstGeom prst="rect">
              <a:avLst/>
            </a:prstGeom>
            <a:ln>
              <a:solidFill>
                <a:srgbClr val="FF0000"/>
              </a:solidFill>
            </a:ln>
            <a:effectLst>
              <a:outerShdw blurRad="63500" algn="ctr" rotWithShape="0">
                <a:schemeClr val="accent1">
                  <a:alpha val="40000"/>
                </a:schemeClr>
              </a:outerShdw>
            </a:effectLst>
          </p:spPr>
        </p:pic>
      </p:grpSp>
      <p:pic>
        <p:nvPicPr>
          <p:cNvPr id="7" name="图片 6"/>
          <p:cNvPicPr>
            <a:picLocks noChangeAspect="1"/>
          </p:cNvPicPr>
          <p:nvPr/>
        </p:nvPicPr>
        <p:blipFill>
          <a:blip r:embed="rId3"/>
          <a:stretch>
            <a:fillRect/>
          </a:stretch>
        </p:blipFill>
        <p:spPr>
          <a:xfrm>
            <a:off x="3468334" y="1477077"/>
            <a:ext cx="5264730" cy="4590476"/>
          </a:xfrm>
          <a:prstGeom prst="rect">
            <a:avLst/>
          </a:prstGeom>
          <a:ln>
            <a:solidFill>
              <a:schemeClr val="accent1"/>
            </a:solidFill>
          </a:ln>
          <a:effectLst>
            <a:reflection blurRad="25400" stA="53000" endPos="5000" dist="12700" dir="5400000" sy="-100000" algn="bl" rotWithShape="0"/>
          </a:effectLst>
        </p:spPr>
      </p:pic>
      <p:sp>
        <p:nvSpPr>
          <p:cNvPr id="11" name="矩形 10"/>
          <p:cNvSpPr/>
          <p:nvPr/>
        </p:nvSpPr>
        <p:spPr>
          <a:xfrm>
            <a:off x="7853416" y="2862120"/>
            <a:ext cx="680411" cy="233531"/>
          </a:xfrm>
          <a:prstGeom prst="rect">
            <a:avLst/>
          </a:prstGeom>
          <a:no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矩形 11"/>
          <p:cNvSpPr/>
          <p:nvPr/>
        </p:nvSpPr>
        <p:spPr>
          <a:xfrm>
            <a:off x="3782225" y="4076482"/>
            <a:ext cx="680411" cy="233531"/>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平行四边形 4"/>
          <p:cNvSpPr/>
          <p:nvPr/>
        </p:nvSpPr>
        <p:spPr>
          <a:xfrm>
            <a:off x="338138" y="1466978"/>
            <a:ext cx="2837816" cy="4600575"/>
          </a:xfrm>
          <a:prstGeom prst="parallelogram">
            <a:avLst>
              <a:gd name="adj" fmla="val 0"/>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476774" y="1847930"/>
            <a:ext cx="2560545" cy="3269613"/>
          </a:xfrm>
          <a:prstGeom prst="rect">
            <a:avLst/>
          </a:prstGeom>
          <a:noFill/>
        </p:spPr>
        <p:txBody>
          <a:bodyPr wrap="square" rtlCol="0">
            <a:spAutoFit/>
          </a:bodyPr>
          <a:lstStyle>
            <a:defPPr>
              <a:defRPr lang="zh-CN"/>
            </a:defPPr>
            <a:lvl1pPr algn="just">
              <a:lnSpc>
                <a:spcPct val="150000"/>
              </a:lnSpc>
              <a:defRPr sz="2000" b="1">
                <a:solidFill>
                  <a:schemeClr val="bg1"/>
                </a:solidFill>
                <a:latin typeface="+mn-ea"/>
              </a:defRPr>
            </a:lvl1pPr>
          </a:lstStyle>
          <a:p>
            <a:r>
              <a:rPr lang="zh-CN" altLang="en-US" dirty="0">
                <a:sym typeface="+mn-ea"/>
              </a:rPr>
              <a:t>结合四库一平台注册执业资格证书数据，对</a:t>
            </a:r>
            <a:r>
              <a:rPr lang="zh-CN" altLang="en-US">
                <a:sym typeface="+mn-ea"/>
              </a:rPr>
              <a:t>安管人员</a:t>
            </a:r>
            <a:r>
              <a:rPr lang="en-US" altLang="zh-CN" dirty="0">
                <a:sym typeface="+mn-ea"/>
              </a:rPr>
              <a:t>B</a:t>
            </a:r>
            <a:r>
              <a:rPr lang="zh-CN" altLang="en-US" dirty="0">
                <a:sym typeface="+mn-ea"/>
              </a:rPr>
              <a:t>证（项目经理）是否按要求持有效注册建造师资格证书情况进行分析，对问题证书进行公示。</a:t>
            </a:r>
            <a:endParaRPr lang="zh-CN" altLang="en-US" dirty="0">
              <a:sym typeface="+mn-ea"/>
            </a:endParaRPr>
          </a:p>
        </p:txBody>
      </p:sp>
      <p:cxnSp>
        <p:nvCxnSpPr>
          <p:cNvPr id="19" name="连接符: 肘形 18"/>
          <p:cNvCxnSpPr>
            <a:stCxn id="10" idx="3"/>
          </p:cNvCxnSpPr>
          <p:nvPr/>
        </p:nvCxnSpPr>
        <p:spPr>
          <a:xfrm>
            <a:off x="10036349" y="2507259"/>
            <a:ext cx="517997" cy="921741"/>
          </a:xfrm>
          <a:prstGeom prst="bentConnector2">
            <a:avLst/>
          </a:prstGeom>
          <a:ln w="15875">
            <a:solidFill>
              <a:srgbClr val="FF0000"/>
            </a:solidFill>
            <a:prstDash val="sysDot"/>
            <a:headEnd type="oval" w="sm" len="sm"/>
            <a:tailEnd type="oval" w="sm" len="sm"/>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9"/>
          <p:cNvPicPr>
            <a:picLocks noChangeAspect="1"/>
          </p:cNvPicPr>
          <p:nvPr/>
        </p:nvPicPr>
        <p:blipFill>
          <a:blip r:embed="rId1"/>
          <a:stretch>
            <a:fillRect/>
          </a:stretch>
        </p:blipFill>
        <p:spPr>
          <a:xfrm>
            <a:off x="3428365" y="1466850"/>
            <a:ext cx="5177155" cy="4650740"/>
          </a:xfrm>
          <a:prstGeom prst="rect">
            <a:avLst/>
          </a:prstGeom>
        </p:spPr>
      </p:pic>
      <p:sp>
        <p:nvSpPr>
          <p:cNvPr id="3" name="标题 2"/>
          <p:cNvSpPr>
            <a:spLocks noGrp="1"/>
          </p:cNvSpPr>
          <p:nvPr>
            <p:ph type="title"/>
          </p:nvPr>
        </p:nvSpPr>
        <p:spPr/>
        <p:txBody>
          <a:bodyPr/>
          <a:lstStyle/>
          <a:p>
            <a:r>
              <a:rPr lang="en-US" altLang="zh-CN" dirty="0">
                <a:sym typeface="+mn-ea"/>
              </a:rPr>
              <a:t>2.6 </a:t>
            </a:r>
            <a:r>
              <a:rPr lang="zh-CN" altLang="en-US" dirty="0">
                <a:sym typeface="+mn-ea"/>
              </a:rPr>
              <a:t>电子证照动态监管</a:t>
            </a:r>
            <a:r>
              <a:rPr lang="en-US" altLang="zh-CN" dirty="0">
                <a:sym typeface="+mn-ea"/>
              </a:rPr>
              <a:t>——</a:t>
            </a:r>
            <a:r>
              <a:rPr lang="zh-CN" altLang="en-US" sz="2400" dirty="0">
                <a:sym typeface="+mn-ea"/>
              </a:rPr>
              <a:t>项目经理违规执业</a:t>
            </a:r>
            <a:endParaRPr lang="zh-CN" altLang="en-US" sz="2400" dirty="0">
              <a:sym typeface="+mn-ea"/>
            </a:endParaRPr>
          </a:p>
        </p:txBody>
      </p:sp>
      <p:sp>
        <p:nvSpPr>
          <p:cNvPr id="11" name="矩形 10"/>
          <p:cNvSpPr/>
          <p:nvPr/>
        </p:nvSpPr>
        <p:spPr>
          <a:xfrm>
            <a:off x="7769164" y="2953715"/>
            <a:ext cx="646436" cy="234372"/>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矩形 11"/>
          <p:cNvSpPr/>
          <p:nvPr/>
        </p:nvSpPr>
        <p:spPr>
          <a:xfrm>
            <a:off x="3746702" y="4662993"/>
            <a:ext cx="646436" cy="234372"/>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3" name="组合 12"/>
          <p:cNvGrpSpPr/>
          <p:nvPr/>
        </p:nvGrpSpPr>
        <p:grpSpPr>
          <a:xfrm>
            <a:off x="8874677" y="1466978"/>
            <a:ext cx="2632306" cy="4590305"/>
            <a:chOff x="7505065" y="1377315"/>
            <a:chExt cx="3010948" cy="5283835"/>
          </a:xfrm>
          <a:effectLst/>
        </p:grpSpPr>
        <p:pic>
          <p:nvPicPr>
            <p:cNvPr id="6" name="图片 5"/>
            <p:cNvPicPr>
              <a:picLocks noChangeAspect="1"/>
            </p:cNvPicPr>
            <p:nvPr/>
          </p:nvPicPr>
          <p:blipFill>
            <a:blip r:embed="rId2"/>
            <a:stretch>
              <a:fillRect/>
            </a:stretch>
          </p:blipFill>
          <p:spPr>
            <a:xfrm>
              <a:off x="7505065" y="1377315"/>
              <a:ext cx="2541905" cy="5283835"/>
            </a:xfrm>
            <a:prstGeom prst="rect">
              <a:avLst/>
            </a:prstGeom>
            <a:ln>
              <a:solidFill>
                <a:schemeClr val="accent1"/>
              </a:solidFill>
            </a:ln>
            <a:effectLst/>
          </p:spPr>
        </p:pic>
        <p:sp>
          <p:nvSpPr>
            <p:cNvPr id="10" name="文本框 9"/>
            <p:cNvSpPr txBox="1"/>
            <p:nvPr/>
          </p:nvSpPr>
          <p:spPr>
            <a:xfrm>
              <a:off x="7584870" y="2485095"/>
              <a:ext cx="1400066" cy="193582"/>
            </a:xfrm>
            <a:prstGeom prst="rect">
              <a:avLst/>
            </a:prstGeom>
            <a:noFill/>
            <a:ln w="9525">
              <a:solidFill>
                <a:srgbClr val="FF0000"/>
              </a:solidFill>
            </a:ln>
          </p:spPr>
          <p:txBody>
            <a:bodyPr wrap="square" rtlCol="0">
              <a:no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endParaRPr lang="zh-CN" altLang="en-US" dirty="0"/>
            </a:p>
          </p:txBody>
        </p:sp>
        <p:pic>
          <p:nvPicPr>
            <p:cNvPr id="8" name="图片 7"/>
            <p:cNvPicPr>
              <a:picLocks noChangeAspect="1"/>
            </p:cNvPicPr>
            <p:nvPr/>
          </p:nvPicPr>
          <p:blipFill>
            <a:blip r:embed="rId3"/>
            <a:srcRect l="2940" t="25105" r="41072" b="70946"/>
            <a:stretch>
              <a:fillRect/>
            </a:stretch>
          </p:blipFill>
          <p:spPr>
            <a:xfrm>
              <a:off x="8085884" y="3102316"/>
              <a:ext cx="2430129" cy="352934"/>
            </a:xfrm>
            <a:prstGeom prst="rect">
              <a:avLst/>
            </a:prstGeom>
            <a:ln>
              <a:solidFill>
                <a:srgbClr val="FF0000"/>
              </a:solidFill>
            </a:ln>
            <a:effectLst>
              <a:outerShdw blurRad="63500" algn="ctr" rotWithShape="0">
                <a:schemeClr val="accent1">
                  <a:alpha val="40000"/>
                </a:schemeClr>
              </a:outerShdw>
            </a:effectLst>
          </p:spPr>
        </p:pic>
      </p:grpSp>
      <p:sp>
        <p:nvSpPr>
          <p:cNvPr id="5" name="平行四边形 4"/>
          <p:cNvSpPr/>
          <p:nvPr/>
        </p:nvSpPr>
        <p:spPr>
          <a:xfrm>
            <a:off x="338138" y="1466978"/>
            <a:ext cx="2837816" cy="4600575"/>
          </a:xfrm>
          <a:prstGeom prst="parallelogram">
            <a:avLst>
              <a:gd name="adj" fmla="val 0"/>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76774" y="1847930"/>
            <a:ext cx="2560545" cy="3269613"/>
          </a:xfrm>
          <a:prstGeom prst="rect">
            <a:avLst/>
          </a:prstGeom>
          <a:noFill/>
        </p:spPr>
        <p:txBody>
          <a:bodyPr wrap="square" rtlCol="0">
            <a:spAutoFit/>
          </a:bodyPr>
          <a:lstStyle>
            <a:defPPr>
              <a:defRPr lang="zh-CN"/>
            </a:defPPr>
            <a:lvl1pPr algn="just">
              <a:lnSpc>
                <a:spcPct val="150000"/>
              </a:lnSpc>
              <a:defRPr sz="2000" b="1">
                <a:solidFill>
                  <a:schemeClr val="bg1"/>
                </a:solidFill>
                <a:latin typeface="+mn-ea"/>
              </a:defRPr>
            </a:lvl1pPr>
          </a:lstStyle>
          <a:p>
            <a:r>
              <a:rPr lang="zh-CN" altLang="en-US" dirty="0">
                <a:sym typeface="+mn-ea"/>
              </a:rPr>
              <a:t>结合四库一平台注册人员执业资格数据，对</a:t>
            </a:r>
            <a:r>
              <a:rPr lang="zh-CN" altLang="en-US">
                <a:sym typeface="+mn-ea"/>
              </a:rPr>
              <a:t>安管人员</a:t>
            </a:r>
            <a:r>
              <a:rPr lang="en-US" altLang="zh-CN" dirty="0">
                <a:sym typeface="+mn-ea"/>
              </a:rPr>
              <a:t>B</a:t>
            </a:r>
            <a:r>
              <a:rPr lang="zh-CN" altLang="en-US" dirty="0">
                <a:sym typeface="+mn-ea"/>
              </a:rPr>
              <a:t>证（项目经理）与注册建造师资格证书注册企业不一致情况进行分析，对问题证书进行公示。</a:t>
            </a:r>
            <a:endParaRPr lang="zh-CN" altLang="en-US" dirty="0">
              <a:sym typeface="+mn-ea"/>
            </a:endParaRPr>
          </a:p>
        </p:txBody>
      </p:sp>
      <p:cxnSp>
        <p:nvCxnSpPr>
          <p:cNvPr id="19" name="连接符: 肘形 18"/>
          <p:cNvCxnSpPr>
            <a:stCxn id="10" idx="3"/>
            <a:endCxn id="8" idx="0"/>
          </p:cNvCxnSpPr>
          <p:nvPr/>
        </p:nvCxnSpPr>
        <p:spPr>
          <a:xfrm>
            <a:off x="10168890" y="2513330"/>
            <a:ext cx="276225" cy="452120"/>
          </a:xfrm>
          <a:prstGeom prst="bentConnector2">
            <a:avLst/>
          </a:prstGeom>
          <a:ln w="15875">
            <a:solidFill>
              <a:srgbClr val="FF0000"/>
            </a:solidFill>
            <a:prstDash val="sysDot"/>
            <a:headEnd type="oval" w="sm" len="sm"/>
            <a:tailEnd type="oval" w="sm" len="sm"/>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nvPicPr>
        <p:blipFill rotWithShape="1">
          <a:blip r:embed="rId1"/>
          <a:srcRect l="70824" t="5774" r="15016" b="87698"/>
          <a:stretch>
            <a:fillRect/>
          </a:stretch>
        </p:blipFill>
        <p:spPr>
          <a:xfrm>
            <a:off x="695355" y="821950"/>
            <a:ext cx="1386004" cy="1386004"/>
          </a:xfrm>
          <a:prstGeom prst="ellipse">
            <a:avLst/>
          </a:prstGeom>
          <a:ln w="22225">
            <a:solidFill>
              <a:schemeClr val="accent1"/>
            </a:solidFill>
          </a:ln>
        </p:spPr>
      </p:pic>
      <p:pic>
        <p:nvPicPr>
          <p:cNvPr id="21" name="Picture 2" descr="查看图片"/>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5368649" y="2834074"/>
            <a:ext cx="1043263" cy="1189851"/>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2"/>
          <p:cNvSpPr txBox="1"/>
          <p:nvPr/>
        </p:nvSpPr>
        <p:spPr>
          <a:xfrm>
            <a:off x="4294208" y="167704"/>
            <a:ext cx="3603584" cy="655903"/>
          </a:xfrm>
          <a:prstGeom prst="rect">
            <a:avLst/>
          </a:prstGeom>
        </p:spPr>
        <p:txBody>
          <a:bodyPr anchor="ctr">
            <a:noAutofit/>
          </a:bodyPr>
          <a:lstStyle>
            <a:lvl1pPr>
              <a:lnSpc>
                <a:spcPct val="90000"/>
              </a:lnSpc>
              <a:spcBef>
                <a:spcPct val="0"/>
              </a:spcBef>
              <a:buNone/>
              <a:defRPr sz="2800" b="1">
                <a:latin typeface="+mj-ea"/>
                <a:ea typeface="+mj-ea"/>
                <a:cs typeface="+mj-cs"/>
              </a:defRPr>
            </a:lvl1pPr>
          </a:lstStyle>
          <a:p>
            <a:pPr algn="ctr">
              <a:lnSpc>
                <a:spcPct val="100000"/>
              </a:lnSpc>
              <a:spcAft>
                <a:spcPts val="600"/>
              </a:spcAft>
            </a:pPr>
            <a:r>
              <a:rPr lang="zh-CN" altLang="en-US"/>
              <a:t>添加到我的小程序</a:t>
            </a:r>
            <a:endParaRPr lang="zh-CN" altLang="en-US" sz="3200" dirty="0">
              <a:gradFill>
                <a:gsLst>
                  <a:gs pos="0">
                    <a:schemeClr val="accent1"/>
                  </a:gs>
                  <a:gs pos="100000">
                    <a:schemeClr val="tx2"/>
                  </a:gs>
                </a:gsLst>
                <a:lin ang="5400000" scaled="1"/>
              </a:gradFill>
            </a:endParaRPr>
          </a:p>
        </p:txBody>
      </p:sp>
      <p:grpSp>
        <p:nvGrpSpPr>
          <p:cNvPr id="5" name="组合 4"/>
          <p:cNvGrpSpPr/>
          <p:nvPr/>
        </p:nvGrpSpPr>
        <p:grpSpPr>
          <a:xfrm>
            <a:off x="2697696" y="1125538"/>
            <a:ext cx="2507615" cy="5115560"/>
            <a:chOff x="2682974" y="1125538"/>
            <a:chExt cx="2507615" cy="5115560"/>
          </a:xfrm>
          <a:effectLst/>
        </p:grpSpPr>
        <p:pic>
          <p:nvPicPr>
            <p:cNvPr id="4" name="图片 3" descr="8"/>
            <p:cNvPicPr>
              <a:picLocks noChangeAspect="1"/>
            </p:cNvPicPr>
            <p:nvPr/>
          </p:nvPicPr>
          <p:blipFill>
            <a:blip r:embed="rId4"/>
            <a:srcRect l="16549" t="7499" r="16348" b="10275"/>
            <a:stretch>
              <a:fillRect/>
            </a:stretch>
          </p:blipFill>
          <p:spPr>
            <a:xfrm>
              <a:off x="2776501" y="1163429"/>
              <a:ext cx="2307772" cy="5010994"/>
            </a:xfrm>
            <a:prstGeom prst="roundRect">
              <a:avLst>
                <a:gd name="adj" fmla="val 9650"/>
              </a:avLst>
            </a:prstGeom>
          </p:spPr>
        </p:pic>
        <p:pic>
          <p:nvPicPr>
            <p:cNvPr id="9" name="图片 8" descr="形状&#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2974" y="1125538"/>
              <a:ext cx="2507615" cy="5115560"/>
            </a:xfrm>
            <a:prstGeom prst="rect">
              <a:avLst/>
            </a:prstGeom>
            <a:effectLst/>
          </p:spPr>
        </p:pic>
        <p:sp>
          <p:nvSpPr>
            <p:cNvPr id="13" name="椭圆 12"/>
            <p:cNvSpPr/>
            <p:nvPr/>
          </p:nvSpPr>
          <p:spPr>
            <a:xfrm>
              <a:off x="4470499" y="1375093"/>
              <a:ext cx="279718" cy="2797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4" descr="查看图片"/>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0499" y="1535152"/>
              <a:ext cx="358682" cy="5130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091884" y="1140278"/>
            <a:ext cx="2402421" cy="5124195"/>
            <a:chOff x="7077162" y="1140278"/>
            <a:chExt cx="2402421" cy="5124195"/>
          </a:xfrm>
          <a:effectLst/>
        </p:grpSpPr>
        <p:pic>
          <p:nvPicPr>
            <p:cNvPr id="8" name="图片 7" descr="9"/>
            <p:cNvPicPr>
              <a:picLocks noChangeAspect="1"/>
            </p:cNvPicPr>
            <p:nvPr/>
          </p:nvPicPr>
          <p:blipFill>
            <a:blip r:embed="rId7"/>
            <a:srcRect l="13315" t="6601" r="14728" b="5959"/>
            <a:stretch>
              <a:fillRect/>
            </a:stretch>
          </p:blipFill>
          <p:spPr>
            <a:xfrm>
              <a:off x="7077162" y="1140279"/>
              <a:ext cx="2336708" cy="5077670"/>
            </a:xfrm>
            <a:prstGeom prst="roundRect">
              <a:avLst>
                <a:gd name="adj" fmla="val 17133"/>
              </a:avLst>
            </a:prstGeom>
          </p:spPr>
        </p:pic>
        <p:pic>
          <p:nvPicPr>
            <p:cNvPr id="7" name="图片 6" descr="形状&#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162" y="1140278"/>
              <a:ext cx="2402421" cy="5124195"/>
            </a:xfrm>
            <a:prstGeom prst="rect">
              <a:avLst/>
            </a:prstGeom>
            <a:effectLst/>
          </p:spPr>
        </p:pic>
        <p:pic>
          <p:nvPicPr>
            <p:cNvPr id="12" name="Picture 4" descr="查看图片"/>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6450" y="4473088"/>
              <a:ext cx="358682" cy="5130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图片 14" descr="9"/>
          <p:cNvPicPr>
            <a:picLocks noChangeAspect="1"/>
          </p:cNvPicPr>
          <p:nvPr/>
        </p:nvPicPr>
        <p:blipFill rotWithShape="1">
          <a:blip r:embed="rId7"/>
          <a:srcRect l="51990" t="59648" r="27787" b="29042"/>
          <a:stretch>
            <a:fillRect/>
          </a:stretch>
        </p:blipFill>
        <p:spPr>
          <a:xfrm>
            <a:off x="10474428" y="3863349"/>
            <a:ext cx="1219478" cy="1219478"/>
          </a:xfrm>
          <a:prstGeom prst="ellipse">
            <a:avLst/>
          </a:prstGeom>
          <a:ln w="22225">
            <a:solidFill>
              <a:schemeClr val="accent1"/>
            </a:solidFill>
          </a:ln>
        </p:spPr>
      </p:pic>
      <p:cxnSp>
        <p:nvCxnSpPr>
          <p:cNvPr id="16" name="直接连接符 15"/>
          <p:cNvCxnSpPr/>
          <p:nvPr/>
        </p:nvCxnSpPr>
        <p:spPr>
          <a:xfrm flipH="1">
            <a:off x="8750513" y="4473088"/>
            <a:ext cx="1723915" cy="0"/>
          </a:xfrm>
          <a:prstGeom prst="line">
            <a:avLst/>
          </a:prstGeom>
          <a:ln w="15875">
            <a:solidFill>
              <a:schemeClr val="accent1"/>
            </a:solidFill>
            <a:prstDash val="dash"/>
            <a:headEnd type="oval"/>
          </a:ln>
        </p:spPr>
        <p:style>
          <a:lnRef idx="2">
            <a:schemeClr val="accent1"/>
          </a:lnRef>
          <a:fillRef idx="0">
            <a:schemeClr val="accent1"/>
          </a:fillRef>
          <a:effectRef idx="1">
            <a:schemeClr val="accent1"/>
          </a:effectRef>
          <a:fontRef idx="minor">
            <a:schemeClr val="tx1"/>
          </a:fontRef>
        </p:style>
      </p:cxnSp>
      <p:cxnSp>
        <p:nvCxnSpPr>
          <p:cNvPr id="19" name="直接连接符 18"/>
          <p:cNvCxnSpPr/>
          <p:nvPr/>
        </p:nvCxnSpPr>
        <p:spPr>
          <a:xfrm>
            <a:off x="2081359" y="1514952"/>
            <a:ext cx="2353481" cy="0"/>
          </a:xfrm>
          <a:prstGeom prst="line">
            <a:avLst/>
          </a:prstGeom>
          <a:ln w="15875">
            <a:solidFill>
              <a:schemeClr val="accent1"/>
            </a:solidFill>
            <a:prstDash val="dash"/>
            <a:headEnd type="oval"/>
          </a:ln>
          <a:effectLst>
            <a:glow rad="25400">
              <a:schemeClr val="bg1">
                <a:alpha val="81000"/>
              </a:schemeClr>
            </a:glow>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138891" y="974535"/>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spAutoFit/>
          </a:bodyPr>
          <a:lstStyle/>
          <a:p>
            <a:endParaRPr lang="zh-CN" altLang="en-US" sz="2400"/>
          </a:p>
        </p:txBody>
      </p:sp>
      <p:sp>
        <p:nvSpPr>
          <p:cNvPr id="4" name="标题 3"/>
          <p:cNvSpPr>
            <a:spLocks noGrp="1"/>
          </p:cNvSpPr>
          <p:nvPr>
            <p:ph type="title"/>
          </p:nvPr>
        </p:nvSpPr>
        <p:spPr/>
        <p:txBody>
          <a:bodyPr/>
          <a:lstStyle/>
          <a:p>
            <a:r>
              <a:rPr lang="en-US" altLang="zh-CN" dirty="0">
                <a:sym typeface="+mn-ea"/>
              </a:rPr>
              <a:t>2.6 </a:t>
            </a:r>
            <a:r>
              <a:rPr lang="zh-CN" altLang="en-US" dirty="0">
                <a:sym typeface="+mn-ea"/>
              </a:rPr>
              <a:t>电子证照动态监管</a:t>
            </a:r>
            <a:r>
              <a:rPr lang="en-US" altLang="zh-CN" dirty="0">
                <a:sym typeface="+mn-ea"/>
              </a:rPr>
              <a:t>——</a:t>
            </a:r>
            <a:r>
              <a:rPr lang="zh-CN" altLang="en-US" sz="2400" dirty="0">
                <a:latin typeface="+mn-ea"/>
                <a:sym typeface="+mn-ea"/>
              </a:rPr>
              <a:t>项目经理到岗履职</a:t>
            </a:r>
            <a:endParaRPr lang="zh-CN" altLang="en-US" sz="2400" dirty="0"/>
          </a:p>
        </p:txBody>
      </p:sp>
      <p:sp>
        <p:nvSpPr>
          <p:cNvPr id="7" name="平行四边形 6"/>
          <p:cNvSpPr/>
          <p:nvPr/>
        </p:nvSpPr>
        <p:spPr>
          <a:xfrm>
            <a:off x="0" y="1466979"/>
            <a:ext cx="12324522" cy="1962022"/>
          </a:xfrm>
          <a:prstGeom prst="parallelogram">
            <a:avLst>
              <a:gd name="adj" fmla="val 0"/>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38537" y="1522850"/>
            <a:ext cx="11445475" cy="961289"/>
          </a:xfrm>
          <a:prstGeom prst="rect">
            <a:avLst/>
          </a:prstGeom>
          <a:noFill/>
        </p:spPr>
        <p:txBody>
          <a:bodyPr wrap="square" rtlCol="0">
            <a:spAutoFit/>
          </a:bodyPr>
          <a:lstStyle>
            <a:defPPr>
              <a:defRPr lang="zh-CN"/>
            </a:defPPr>
            <a:lvl1pPr algn="just">
              <a:lnSpc>
                <a:spcPct val="150000"/>
              </a:lnSpc>
              <a:defRPr sz="2000" b="1">
                <a:solidFill>
                  <a:schemeClr val="bg1"/>
                </a:solidFill>
                <a:latin typeface="+mn-ea"/>
              </a:defRPr>
            </a:lvl1pPr>
          </a:lstStyle>
          <a:p>
            <a:r>
              <a:rPr lang="zh-CN" altLang="en-US" dirty="0">
                <a:sym typeface="+mn-ea"/>
              </a:rPr>
              <a:t>对接建筑工人实名制平台考勤数据，对</a:t>
            </a:r>
            <a:r>
              <a:rPr lang="zh-CN" altLang="en-US">
                <a:sym typeface="+mn-ea"/>
              </a:rPr>
              <a:t>安管人员</a:t>
            </a:r>
            <a:r>
              <a:rPr lang="en-US" altLang="zh-CN" dirty="0">
                <a:sym typeface="+mn-ea"/>
              </a:rPr>
              <a:t>B</a:t>
            </a:r>
            <a:r>
              <a:rPr lang="zh-CN" altLang="en-US" dirty="0">
                <a:sym typeface="+mn-ea"/>
              </a:rPr>
              <a:t>证（项目经理）考勤记录进行了公示，同时结合各省在建项目数，分析在建项目项目经理到岗履职情况。</a:t>
            </a:r>
            <a:endParaRPr lang="zh-CN" altLang="en-US" dirty="0">
              <a:sym typeface="+mn-ea"/>
            </a:endParaRPr>
          </a:p>
        </p:txBody>
      </p:sp>
      <p:pic>
        <p:nvPicPr>
          <p:cNvPr id="8" name="图片 7"/>
          <p:cNvPicPr>
            <a:picLocks noChangeAspect="1"/>
          </p:cNvPicPr>
          <p:nvPr/>
        </p:nvPicPr>
        <p:blipFill>
          <a:blip r:embed="rId1"/>
          <a:stretch>
            <a:fillRect/>
          </a:stretch>
        </p:blipFill>
        <p:spPr>
          <a:xfrm>
            <a:off x="9642451" y="2637130"/>
            <a:ext cx="2141562" cy="3787483"/>
          </a:xfrm>
          <a:prstGeom prst="rect">
            <a:avLst/>
          </a:prstGeom>
          <a:ln>
            <a:solidFill>
              <a:schemeClr val="accent1"/>
            </a:solidFill>
          </a:ln>
          <a:effectLst/>
        </p:spPr>
      </p:pic>
      <p:graphicFrame>
        <p:nvGraphicFramePr>
          <p:cNvPr id="11" name="对象 10"/>
          <p:cNvGraphicFramePr>
            <a:graphicFrameLocks noChangeAspect="1"/>
          </p:cNvGraphicFramePr>
          <p:nvPr/>
        </p:nvGraphicFramePr>
        <p:xfrm>
          <a:off x="646395" y="2689979"/>
          <a:ext cx="8841805" cy="3681783"/>
        </p:xfrm>
        <a:graphic>
          <a:graphicData uri="http://schemas.openxmlformats.org/presentationml/2006/ole">
            <mc:AlternateContent xmlns:mc="http://schemas.openxmlformats.org/markup-compatibility/2006">
              <mc:Choice xmlns:v="urn:schemas-microsoft-com:vml" Requires="v">
                <p:oleObj spid="_x0000_s2" name="" r:id="rId2" imgW="12252960" imgH="5105400" progId="">
                  <p:embed/>
                </p:oleObj>
              </mc:Choice>
              <mc:Fallback>
                <p:oleObj name="" r:id="rId2" imgW="12252960" imgH="5105400" progId="">
                  <p:embed/>
                  <p:pic>
                    <p:nvPicPr>
                      <p:cNvPr id="0" name="图片 1"/>
                      <p:cNvPicPr/>
                      <p:nvPr/>
                    </p:nvPicPr>
                    <p:blipFill>
                      <a:blip r:embed="rId3"/>
                      <a:stretch>
                        <a:fillRect/>
                      </a:stretch>
                    </p:blipFill>
                    <p:spPr>
                      <a:xfrm>
                        <a:off x="646395" y="2689979"/>
                        <a:ext cx="8841805" cy="3681783"/>
                      </a:xfrm>
                      <a:prstGeom prst="rect">
                        <a:avLst/>
                      </a:prstGeom>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平行四边形 5"/>
          <p:cNvSpPr/>
          <p:nvPr/>
        </p:nvSpPr>
        <p:spPr>
          <a:xfrm>
            <a:off x="0" y="1466979"/>
            <a:ext cx="12324522" cy="1962022"/>
          </a:xfrm>
          <a:prstGeom prst="parallelogram">
            <a:avLst>
              <a:gd name="adj" fmla="val 0"/>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0" name="对象 9"/>
          <p:cNvGraphicFramePr>
            <a:graphicFrameLocks noChangeAspect="1"/>
          </p:cNvGraphicFramePr>
          <p:nvPr/>
        </p:nvGraphicFramePr>
        <p:xfrm>
          <a:off x="407987" y="2705300"/>
          <a:ext cx="8772277" cy="3644265"/>
        </p:xfrm>
        <a:graphic>
          <a:graphicData uri="http://schemas.openxmlformats.org/presentationml/2006/ole">
            <mc:AlternateContent xmlns:mc="http://schemas.openxmlformats.org/markup-compatibility/2006">
              <mc:Choice xmlns:v="urn:schemas-microsoft-com:vml" Requires="v">
                <p:oleObj spid="_x0000_s2" name="" r:id="rId1" imgW="12252960" imgH="5093970" progId="">
                  <p:embed/>
                </p:oleObj>
              </mc:Choice>
              <mc:Fallback>
                <p:oleObj name="" r:id="rId1" imgW="12252960" imgH="5093970" progId="">
                  <p:embed/>
                  <p:pic>
                    <p:nvPicPr>
                      <p:cNvPr id="0" name="图片 1"/>
                      <p:cNvPicPr/>
                      <p:nvPr/>
                    </p:nvPicPr>
                    <p:blipFill>
                      <a:blip r:embed="rId2"/>
                      <a:stretch>
                        <a:fillRect/>
                      </a:stretch>
                    </p:blipFill>
                    <p:spPr>
                      <a:xfrm>
                        <a:off x="407987" y="2705300"/>
                        <a:ext cx="8772277" cy="3644265"/>
                      </a:xfrm>
                      <a:prstGeom prst="rect">
                        <a:avLst/>
                      </a:prstGeom>
                    </p:spPr>
                  </p:pic>
                </p:oleObj>
              </mc:Fallback>
            </mc:AlternateContent>
          </a:graphicData>
        </a:graphic>
      </p:graphicFrame>
      <p:sp>
        <p:nvSpPr>
          <p:cNvPr id="4" name="标题 3"/>
          <p:cNvSpPr>
            <a:spLocks noGrp="1"/>
          </p:cNvSpPr>
          <p:nvPr>
            <p:ph type="title"/>
          </p:nvPr>
        </p:nvSpPr>
        <p:spPr/>
        <p:txBody>
          <a:bodyPr/>
          <a:lstStyle/>
          <a:p>
            <a:r>
              <a:rPr lang="en-US" altLang="zh-CN" dirty="0"/>
              <a:t>2.6 </a:t>
            </a:r>
            <a:r>
              <a:rPr lang="zh-CN" altLang="en-US" dirty="0"/>
              <a:t>电子证照动态监管</a:t>
            </a:r>
            <a:r>
              <a:rPr lang="en-US" altLang="zh-CN" dirty="0">
                <a:sym typeface="+mn-ea"/>
              </a:rPr>
              <a:t>——</a:t>
            </a:r>
            <a:r>
              <a:rPr lang="zh-CN" altLang="en-US" sz="2400" dirty="0">
                <a:latin typeface="+mn-ea"/>
                <a:sym typeface="+mn-ea"/>
              </a:rPr>
              <a:t>专职安管</a:t>
            </a:r>
            <a:r>
              <a:rPr lang="zh-CN" altLang="en-US" sz="2400">
                <a:latin typeface="+mn-ea"/>
                <a:sym typeface="+mn-ea"/>
              </a:rPr>
              <a:t>人员到岗履职</a:t>
            </a:r>
            <a:endParaRPr lang="zh-CN" altLang="en-US" sz="2400">
              <a:latin typeface="+mn-ea"/>
              <a:sym typeface="+mn-ea"/>
            </a:endParaRPr>
          </a:p>
        </p:txBody>
      </p:sp>
      <p:pic>
        <p:nvPicPr>
          <p:cNvPr id="3" name="图片 2"/>
          <p:cNvPicPr>
            <a:picLocks noChangeAspect="1"/>
          </p:cNvPicPr>
          <p:nvPr/>
        </p:nvPicPr>
        <p:blipFill>
          <a:blip r:embed="rId3"/>
          <a:stretch>
            <a:fillRect/>
          </a:stretch>
        </p:blipFill>
        <p:spPr>
          <a:xfrm>
            <a:off x="9638113" y="2627147"/>
            <a:ext cx="2145900" cy="3811128"/>
          </a:xfrm>
          <a:prstGeom prst="rect">
            <a:avLst/>
          </a:prstGeom>
          <a:ln>
            <a:solidFill>
              <a:schemeClr val="accent1"/>
            </a:solidFill>
          </a:ln>
          <a:effectLst/>
        </p:spPr>
      </p:pic>
      <p:sp>
        <p:nvSpPr>
          <p:cNvPr id="5" name="文本框 4"/>
          <p:cNvSpPr txBox="1"/>
          <p:nvPr/>
        </p:nvSpPr>
        <p:spPr>
          <a:xfrm>
            <a:off x="338537" y="1522850"/>
            <a:ext cx="11445475" cy="961289"/>
          </a:xfrm>
          <a:prstGeom prst="rect">
            <a:avLst/>
          </a:prstGeom>
          <a:noFill/>
        </p:spPr>
        <p:txBody>
          <a:bodyPr wrap="square" rtlCol="0">
            <a:spAutoFit/>
          </a:bodyPr>
          <a:lstStyle>
            <a:defPPr>
              <a:defRPr lang="zh-CN"/>
            </a:defPPr>
            <a:lvl1pPr algn="just">
              <a:lnSpc>
                <a:spcPct val="150000"/>
              </a:lnSpc>
              <a:defRPr sz="2000" b="1">
                <a:solidFill>
                  <a:schemeClr val="bg1"/>
                </a:solidFill>
                <a:latin typeface="+mn-ea"/>
              </a:defRPr>
            </a:lvl1pPr>
          </a:lstStyle>
          <a:p>
            <a:r>
              <a:rPr lang="zh-CN" altLang="en-US" dirty="0">
                <a:sym typeface="+mn-ea"/>
              </a:rPr>
              <a:t>对接建筑工人实名制平台考勤数据，对专职安全生产管理人员（</a:t>
            </a:r>
            <a:r>
              <a:rPr lang="en-US" altLang="zh-CN" dirty="0">
                <a:sym typeface="+mn-ea"/>
              </a:rPr>
              <a:t>C</a:t>
            </a:r>
            <a:r>
              <a:rPr lang="zh-CN" altLang="en-US" dirty="0">
                <a:sym typeface="+mn-ea"/>
              </a:rPr>
              <a:t>证）考勤记录进行了公示，同时结合各省在建项目数，分析专职安全生产管理人员（</a:t>
            </a:r>
            <a:r>
              <a:rPr lang="en-US" altLang="zh-CN" dirty="0">
                <a:sym typeface="+mn-ea"/>
              </a:rPr>
              <a:t>C</a:t>
            </a:r>
            <a:r>
              <a:rPr lang="zh-CN" altLang="en-US" dirty="0">
                <a:sym typeface="+mn-ea"/>
              </a:rPr>
              <a:t>证）到岗履职情况。</a:t>
            </a:r>
            <a:endParaRPr lang="zh-CN" altLang="en-US" dirty="0">
              <a:sym typeface="+mn-ea"/>
            </a:endParaRPr>
          </a:p>
        </p:txBody>
      </p:sp>
      <p:sp>
        <p:nvSpPr>
          <p:cNvPr id="8" name="文本框 7"/>
          <p:cNvSpPr txBox="1"/>
          <p:nvPr/>
        </p:nvSpPr>
        <p:spPr>
          <a:xfrm>
            <a:off x="7384244" y="2794010"/>
            <a:ext cx="1608455" cy="325120"/>
          </a:xfrm>
          <a:prstGeom prst="rect">
            <a:avLst/>
          </a:prstGeom>
        </p:spPr>
        <p:txBody>
          <a:bodyPr/>
          <a:lstStyle>
            <a:defPPr>
              <a:defRPr lang="zh-CN"/>
            </a:defPPr>
            <a:lvl1pPr marL="0" algn="l" defTabSz="914400" rtl="0" eaLnBrk="1" latinLnBrk="0" hangingPunct="1">
              <a:defRPr sz="1100">
                <a:latin typeface="+mn-lt"/>
                <a:ea typeface="+mn-ea"/>
                <a:cs typeface="+mn-cs"/>
              </a:defRPr>
            </a:lvl1pPr>
            <a:lvl2pPr marL="457200" algn="l" defTabSz="914400" rtl="0" eaLnBrk="1" latinLnBrk="0" hangingPunct="1">
              <a:defRPr sz="1100">
                <a:latin typeface="+mn-lt"/>
                <a:ea typeface="+mn-ea"/>
                <a:cs typeface="+mn-cs"/>
              </a:defRPr>
            </a:lvl2pPr>
            <a:lvl3pPr marL="914400" algn="l" defTabSz="914400" rtl="0" eaLnBrk="1" latinLnBrk="0" hangingPunct="1">
              <a:defRPr sz="1100">
                <a:latin typeface="+mn-lt"/>
                <a:ea typeface="+mn-ea"/>
                <a:cs typeface="+mn-cs"/>
              </a:defRPr>
            </a:lvl3pPr>
            <a:lvl4pPr marL="1371600" algn="l" defTabSz="914400" rtl="0" eaLnBrk="1" latinLnBrk="0" hangingPunct="1">
              <a:defRPr sz="1100">
                <a:latin typeface="+mn-lt"/>
                <a:ea typeface="+mn-ea"/>
                <a:cs typeface="+mn-cs"/>
              </a:defRPr>
            </a:lvl4pPr>
            <a:lvl5pPr marL="1828800" algn="l" defTabSz="914400" rtl="0" eaLnBrk="1" latinLnBrk="0" hangingPunct="1">
              <a:defRPr sz="1100">
                <a:latin typeface="+mn-lt"/>
                <a:ea typeface="+mn-ea"/>
                <a:cs typeface="+mn-cs"/>
              </a:defRPr>
            </a:lvl5pPr>
            <a:lvl6pPr marL="2286000" algn="l" defTabSz="914400" rtl="0" eaLnBrk="1" latinLnBrk="0" hangingPunct="1">
              <a:defRPr sz="1100">
                <a:latin typeface="+mn-lt"/>
                <a:ea typeface="+mn-ea"/>
                <a:cs typeface="+mn-cs"/>
              </a:defRPr>
            </a:lvl6pPr>
            <a:lvl7pPr marL="2743200" algn="l" defTabSz="914400" rtl="0" eaLnBrk="1" latinLnBrk="0" hangingPunct="1">
              <a:defRPr sz="1100">
                <a:latin typeface="+mn-lt"/>
                <a:ea typeface="+mn-ea"/>
                <a:cs typeface="+mn-cs"/>
              </a:defRPr>
            </a:lvl7pPr>
            <a:lvl8pPr marL="3200400" algn="l" defTabSz="914400" rtl="0" eaLnBrk="1" latinLnBrk="0" hangingPunct="1">
              <a:defRPr sz="1100">
                <a:latin typeface="+mn-lt"/>
                <a:ea typeface="+mn-ea"/>
                <a:cs typeface="+mn-cs"/>
              </a:defRPr>
            </a:lvl8pPr>
            <a:lvl9pPr marL="3657600" algn="l" defTabSz="914400" rtl="0" eaLnBrk="1" latinLnBrk="0" hangingPunct="1">
              <a:defRPr sz="1100">
                <a:latin typeface="+mn-lt"/>
                <a:ea typeface="+mn-ea"/>
                <a:cs typeface="+mn-cs"/>
              </a:defRPr>
            </a:lvl9pPr>
          </a:lstStyle>
          <a:p>
            <a:pPr algn="r"/>
            <a:r>
              <a:rPr lang="zh-CN" altLang="en-US" sz="1200" dirty="0">
                <a:latin typeface="+mn-ea"/>
                <a:cs typeface="宋体" panose="02010600030101010101" pitchFamily="2" charset="-122"/>
              </a:rPr>
              <a:t>单位：人</a:t>
            </a:r>
            <a:r>
              <a:rPr lang="en-US" altLang="zh-CN" sz="1200" dirty="0">
                <a:latin typeface="+mn-ea"/>
                <a:cs typeface="宋体" panose="02010600030101010101" pitchFamily="2" charset="-122"/>
              </a:rPr>
              <a:t>/</a:t>
            </a:r>
            <a:r>
              <a:rPr lang="zh-CN" altLang="en-US" sz="1200" dirty="0">
                <a:latin typeface="+mn-ea"/>
                <a:cs typeface="宋体" panose="02010600030101010101" pitchFamily="2" charset="-122"/>
              </a:rPr>
              <a:t>项目</a:t>
            </a:r>
            <a:endParaRPr lang="zh-CN" altLang="en-US" sz="1200" dirty="0">
              <a:latin typeface="+mn-ea"/>
              <a:cs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sym typeface="+mn-ea"/>
              </a:rPr>
              <a:t>2.6 </a:t>
            </a:r>
            <a:r>
              <a:rPr lang="zh-CN" altLang="en-US" dirty="0">
                <a:sym typeface="+mn-ea"/>
              </a:rPr>
              <a:t>电子证照动态监管</a:t>
            </a:r>
            <a:r>
              <a:rPr lang="en-US" altLang="zh-CN" dirty="0">
                <a:sym typeface="+mn-ea"/>
              </a:rPr>
              <a:t>——</a:t>
            </a:r>
            <a:r>
              <a:rPr lang="zh-CN" altLang="en-US" sz="2400" dirty="0">
                <a:sym typeface="+mn-ea"/>
              </a:rPr>
              <a:t>特种作业人员实习期提醒</a:t>
            </a:r>
            <a:endParaRPr lang="zh-CN" altLang="en-US" sz="2400" dirty="0">
              <a:sym typeface="+mn-ea"/>
            </a:endParaRPr>
          </a:p>
        </p:txBody>
      </p:sp>
      <p:sp>
        <p:nvSpPr>
          <p:cNvPr id="5" name="平行四边形 4"/>
          <p:cNvSpPr/>
          <p:nvPr/>
        </p:nvSpPr>
        <p:spPr>
          <a:xfrm>
            <a:off x="952765" y="1439682"/>
            <a:ext cx="2837816" cy="4600575"/>
          </a:xfrm>
          <a:prstGeom prst="parallelogram">
            <a:avLst>
              <a:gd name="adj" fmla="val 0"/>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091401" y="1820634"/>
            <a:ext cx="2560545" cy="2861310"/>
          </a:xfrm>
          <a:prstGeom prst="rect">
            <a:avLst/>
          </a:prstGeom>
          <a:noFill/>
        </p:spPr>
        <p:txBody>
          <a:bodyPr wrap="square" rtlCol="0">
            <a:spAutoFit/>
          </a:bodyPr>
          <a:lstStyle>
            <a:defPPr>
              <a:defRPr lang="zh-CN"/>
            </a:defPPr>
            <a:lvl1pPr algn="just">
              <a:lnSpc>
                <a:spcPct val="150000"/>
              </a:lnSpc>
              <a:defRPr sz="2000" b="1">
                <a:solidFill>
                  <a:schemeClr val="bg1"/>
                </a:solidFill>
                <a:latin typeface="+mn-ea"/>
              </a:defRPr>
            </a:lvl1pPr>
          </a:lstStyle>
          <a:p>
            <a:r>
              <a:rPr lang="zh-CN" altLang="en-US" dirty="0">
                <a:sym typeface="+mn-ea"/>
              </a:rPr>
              <a:t>特种作业人员实习期提醒（用人单位对于首次取得资格证书的人员，应当在其正式上岗前安排不少于</a:t>
            </a:r>
            <a:r>
              <a:rPr lang="en-US" altLang="zh-CN" dirty="0">
                <a:sym typeface="+mn-ea"/>
              </a:rPr>
              <a:t>3</a:t>
            </a:r>
            <a:r>
              <a:rPr lang="zh-CN" altLang="en-US" dirty="0">
                <a:sym typeface="+mn-ea"/>
              </a:rPr>
              <a:t>个月的实习操作）</a:t>
            </a:r>
            <a:endParaRPr lang="zh-CN" altLang="en-US" dirty="0">
              <a:sym typeface="+mn-ea"/>
            </a:endParaRPr>
          </a:p>
        </p:txBody>
      </p:sp>
      <p:pic>
        <p:nvPicPr>
          <p:cNvPr id="7" name="图片 6"/>
          <p:cNvPicPr>
            <a:picLocks noChangeAspect="1"/>
          </p:cNvPicPr>
          <p:nvPr/>
        </p:nvPicPr>
        <p:blipFill>
          <a:blip r:embed="rId1"/>
          <a:stretch>
            <a:fillRect/>
          </a:stretch>
        </p:blipFill>
        <p:spPr>
          <a:xfrm>
            <a:off x="4719586" y="1171717"/>
            <a:ext cx="2486660" cy="5011420"/>
          </a:xfrm>
          <a:prstGeom prst="rect">
            <a:avLst/>
          </a:prstGeom>
          <a:ln>
            <a:solidFill>
              <a:schemeClr val="accent1"/>
            </a:solidFill>
          </a:ln>
          <a:effectLst/>
        </p:spPr>
      </p:pic>
      <p:pic>
        <p:nvPicPr>
          <p:cNvPr id="9" name="图片 8"/>
          <p:cNvPicPr>
            <a:picLocks noChangeAspect="1"/>
          </p:cNvPicPr>
          <p:nvPr/>
        </p:nvPicPr>
        <p:blipFill>
          <a:blip r:embed="rId2"/>
          <a:stretch>
            <a:fillRect/>
          </a:stretch>
        </p:blipFill>
        <p:spPr>
          <a:xfrm>
            <a:off x="7640586" y="1165367"/>
            <a:ext cx="2401570" cy="5017770"/>
          </a:xfrm>
          <a:prstGeom prst="rect">
            <a:avLst/>
          </a:prstGeom>
          <a:ln>
            <a:solidFill>
              <a:schemeClr val="accent1"/>
            </a:solidFill>
          </a:ln>
          <a:effectLst/>
        </p:spPr>
      </p:pic>
      <p:sp>
        <p:nvSpPr>
          <p:cNvPr id="16" name="文本框 15"/>
          <p:cNvSpPr txBox="1"/>
          <p:nvPr/>
        </p:nvSpPr>
        <p:spPr>
          <a:xfrm>
            <a:off x="5232031" y="2155967"/>
            <a:ext cx="636270" cy="212090"/>
          </a:xfrm>
          <a:prstGeom prst="rect">
            <a:avLst/>
          </a:prstGeom>
          <a:noFill/>
          <a:ln w="9525">
            <a:solidFill>
              <a:srgbClr val="FF0000"/>
            </a:solidFill>
          </a:ln>
        </p:spPr>
        <p:txBody>
          <a:bodyPr wrap="square" rtlCol="0">
            <a:no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17" name="文本框 16"/>
          <p:cNvSpPr txBox="1"/>
          <p:nvPr/>
        </p:nvSpPr>
        <p:spPr>
          <a:xfrm>
            <a:off x="8230501" y="2135647"/>
            <a:ext cx="636270" cy="212090"/>
          </a:xfrm>
          <a:prstGeom prst="rect">
            <a:avLst/>
          </a:prstGeom>
          <a:noFill/>
          <a:ln w="9525">
            <a:solidFill>
              <a:srgbClr val="FF0000"/>
            </a:solidFill>
          </a:ln>
        </p:spPr>
        <p:txBody>
          <a:bodyPr wrap="square" rtlCol="0">
            <a:no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endParaRPr lang="zh-CN" altLang="en-US" dirty="0"/>
          </a:p>
        </p:txBody>
      </p:sp>
      <p:cxnSp>
        <p:nvCxnSpPr>
          <p:cNvPr id="19" name="连接符: 肘形 18"/>
          <p:cNvCxnSpPr>
            <a:stCxn id="16" idx="3"/>
            <a:endCxn id="20" idx="0"/>
          </p:cNvCxnSpPr>
          <p:nvPr/>
        </p:nvCxnSpPr>
        <p:spPr>
          <a:xfrm>
            <a:off x="5868301" y="2262012"/>
            <a:ext cx="929005" cy="443865"/>
          </a:xfrm>
          <a:prstGeom prst="bentConnector2">
            <a:avLst/>
          </a:prstGeom>
          <a:ln w="15875">
            <a:solidFill>
              <a:srgbClr val="FF0000"/>
            </a:solidFill>
            <a:prstDash val="sysDot"/>
            <a:headEnd type="oval" w="sm" len="sm"/>
            <a:tailEnd type="oval" w="sm" len="sm"/>
          </a:ln>
        </p:spPr>
        <p:style>
          <a:lnRef idx="2">
            <a:schemeClr val="accent1"/>
          </a:lnRef>
          <a:fillRef idx="0">
            <a:schemeClr val="accent1"/>
          </a:fillRef>
          <a:effectRef idx="1">
            <a:schemeClr val="accent1"/>
          </a:effectRef>
          <a:fontRef idx="minor">
            <a:schemeClr val="tx1"/>
          </a:fontRef>
        </p:style>
      </p:cxnSp>
      <p:cxnSp>
        <p:nvCxnSpPr>
          <p:cNvPr id="18" name="连接符: 肘形 18"/>
          <p:cNvCxnSpPr>
            <a:endCxn id="21" idx="0"/>
          </p:cNvCxnSpPr>
          <p:nvPr/>
        </p:nvCxnSpPr>
        <p:spPr>
          <a:xfrm>
            <a:off x="8866771" y="2262647"/>
            <a:ext cx="977900" cy="443230"/>
          </a:xfrm>
          <a:prstGeom prst="bentConnector2">
            <a:avLst/>
          </a:prstGeom>
          <a:ln w="15875">
            <a:solidFill>
              <a:srgbClr val="FF0000"/>
            </a:solidFill>
            <a:prstDash val="sysDot"/>
            <a:headEnd type="oval" w="sm" len="sm"/>
            <a:tailEnd type="oval" w="sm" len="sm"/>
          </a:ln>
        </p:spPr>
        <p:style>
          <a:lnRef idx="2">
            <a:schemeClr val="accent1"/>
          </a:lnRef>
          <a:fillRef idx="0">
            <a:schemeClr val="accent1"/>
          </a:fillRef>
          <a:effectRef idx="1">
            <a:schemeClr val="accent1"/>
          </a:effectRef>
          <a:fontRef idx="minor">
            <a:schemeClr val="tx1"/>
          </a:fontRef>
        </p:style>
      </p:cxnSp>
      <p:pic>
        <p:nvPicPr>
          <p:cNvPr id="20" name="图片 19"/>
          <p:cNvPicPr>
            <a:picLocks noChangeAspect="1"/>
          </p:cNvPicPr>
          <p:nvPr/>
        </p:nvPicPr>
        <p:blipFill>
          <a:blip r:embed="rId3"/>
          <a:stretch>
            <a:fillRect/>
          </a:stretch>
        </p:blipFill>
        <p:spPr>
          <a:xfrm>
            <a:off x="6128016" y="2705877"/>
            <a:ext cx="1337945" cy="558165"/>
          </a:xfrm>
          <a:prstGeom prst="rect">
            <a:avLst/>
          </a:prstGeom>
          <a:ln>
            <a:solidFill>
              <a:srgbClr val="FF0000"/>
            </a:solidFill>
          </a:ln>
          <a:effectLst>
            <a:outerShdw blurRad="63500" algn="ctr" rotWithShape="0">
              <a:schemeClr val="accent1">
                <a:alpha val="40000"/>
              </a:schemeClr>
            </a:outerShdw>
          </a:effectLst>
        </p:spPr>
      </p:pic>
      <p:pic>
        <p:nvPicPr>
          <p:cNvPr id="21" name="图片 20"/>
          <p:cNvPicPr>
            <a:picLocks noChangeAspect="1"/>
          </p:cNvPicPr>
          <p:nvPr/>
        </p:nvPicPr>
        <p:blipFill>
          <a:blip r:embed="rId3"/>
          <a:stretch>
            <a:fillRect/>
          </a:stretch>
        </p:blipFill>
        <p:spPr>
          <a:xfrm>
            <a:off x="9175381" y="2705877"/>
            <a:ext cx="1337945" cy="558165"/>
          </a:xfrm>
          <a:prstGeom prst="rect">
            <a:avLst/>
          </a:prstGeom>
          <a:ln>
            <a:solidFill>
              <a:srgbClr val="FF0000"/>
            </a:solidFill>
          </a:ln>
          <a:effectLst>
            <a:outerShdw blurRad="63500" algn="ctr" rotWithShape="0">
              <a:schemeClr val="accent1">
                <a:alpha val="40000"/>
              </a:scheme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138891" y="974535"/>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spAutoFit/>
          </a:bodyPr>
          <a:lstStyle/>
          <a:p>
            <a:endParaRPr lang="zh-CN" altLang="en-US" sz="2400"/>
          </a:p>
        </p:txBody>
      </p:sp>
      <p:sp>
        <p:nvSpPr>
          <p:cNvPr id="3" name="标题 2"/>
          <p:cNvSpPr>
            <a:spLocks noGrp="1"/>
          </p:cNvSpPr>
          <p:nvPr>
            <p:ph type="title"/>
          </p:nvPr>
        </p:nvSpPr>
        <p:spPr/>
        <p:txBody>
          <a:bodyPr/>
          <a:lstStyle/>
          <a:p>
            <a:r>
              <a:rPr lang="en-US" altLang="zh-CN" dirty="0"/>
              <a:t>2.6 </a:t>
            </a:r>
            <a:r>
              <a:rPr lang="zh-CN" altLang="en-US" dirty="0"/>
              <a:t>电子证照动态监管</a:t>
            </a:r>
            <a:r>
              <a:rPr lang="en-US" altLang="zh-CN" dirty="0">
                <a:sym typeface="+mn-ea"/>
              </a:rPr>
              <a:t>——</a:t>
            </a:r>
            <a:r>
              <a:rPr lang="zh-CN" altLang="en-US" sz="2400" dirty="0"/>
              <a:t>特种作业人员到岗履职</a:t>
            </a:r>
            <a:endParaRPr lang="zh-CN" altLang="en-US" sz="2400" dirty="0"/>
          </a:p>
        </p:txBody>
      </p:sp>
      <p:sp>
        <p:nvSpPr>
          <p:cNvPr id="2" name="平行四边形 1"/>
          <p:cNvSpPr/>
          <p:nvPr/>
        </p:nvSpPr>
        <p:spPr>
          <a:xfrm>
            <a:off x="0" y="1466979"/>
            <a:ext cx="12324522" cy="1962022"/>
          </a:xfrm>
          <a:prstGeom prst="parallelogram">
            <a:avLst>
              <a:gd name="adj" fmla="val 0"/>
            </a:avLst>
          </a:pr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1"/>
          <a:stretch>
            <a:fillRect/>
          </a:stretch>
        </p:blipFill>
        <p:spPr>
          <a:xfrm>
            <a:off x="9625014" y="2636838"/>
            <a:ext cx="2159000" cy="3801111"/>
          </a:xfrm>
          <a:prstGeom prst="rect">
            <a:avLst/>
          </a:prstGeom>
          <a:ln>
            <a:solidFill>
              <a:schemeClr val="accent1"/>
            </a:solidFill>
          </a:ln>
          <a:effectLst/>
        </p:spPr>
      </p:pic>
      <p:sp>
        <p:nvSpPr>
          <p:cNvPr id="4" name="文本框 3"/>
          <p:cNvSpPr txBox="1"/>
          <p:nvPr/>
        </p:nvSpPr>
        <p:spPr>
          <a:xfrm>
            <a:off x="338537" y="1522850"/>
            <a:ext cx="11445475" cy="961289"/>
          </a:xfrm>
          <a:prstGeom prst="rect">
            <a:avLst/>
          </a:prstGeom>
          <a:noFill/>
        </p:spPr>
        <p:txBody>
          <a:bodyPr wrap="square" rtlCol="0">
            <a:spAutoFit/>
          </a:bodyPr>
          <a:lstStyle>
            <a:defPPr>
              <a:defRPr lang="zh-CN"/>
            </a:defPPr>
            <a:lvl1pPr algn="just">
              <a:lnSpc>
                <a:spcPct val="150000"/>
              </a:lnSpc>
              <a:defRPr sz="2000" b="1">
                <a:solidFill>
                  <a:schemeClr val="bg1"/>
                </a:solidFill>
                <a:latin typeface="+mn-ea"/>
              </a:defRPr>
            </a:lvl1pPr>
          </a:lstStyle>
          <a:p>
            <a:r>
              <a:rPr lang="zh-CN" altLang="en-US">
                <a:sym typeface="+mn-ea"/>
              </a:rPr>
              <a:t>对接建筑工人实名制平台人员考勤数据，对特种作业人员考勤情况进行公示，同时结合各省在建项目数，分析特种作业人员到岗履职情况。</a:t>
            </a:r>
            <a:endParaRPr lang="zh-CN" altLang="en-US">
              <a:sym typeface="+mn-ea"/>
            </a:endParaRPr>
          </a:p>
        </p:txBody>
      </p:sp>
      <p:graphicFrame>
        <p:nvGraphicFramePr>
          <p:cNvPr id="8" name="对象 7"/>
          <p:cNvGraphicFramePr>
            <a:graphicFrameLocks noChangeAspect="1"/>
          </p:cNvGraphicFramePr>
          <p:nvPr/>
        </p:nvGraphicFramePr>
        <p:xfrm>
          <a:off x="407986" y="2785351"/>
          <a:ext cx="8792336" cy="3652598"/>
        </p:xfrm>
        <a:graphic>
          <a:graphicData uri="http://schemas.openxmlformats.org/presentationml/2006/ole">
            <mc:AlternateContent xmlns:mc="http://schemas.openxmlformats.org/markup-compatibility/2006">
              <mc:Choice xmlns:v="urn:schemas-microsoft-com:vml" Requires="v">
                <p:oleObj spid="_x0000_s5" name="" r:id="rId2" imgW="12252960" imgH="5093970" progId="">
                  <p:embed/>
                </p:oleObj>
              </mc:Choice>
              <mc:Fallback>
                <p:oleObj name="" r:id="rId2" imgW="12252960" imgH="5093970" progId="">
                  <p:embed/>
                  <p:pic>
                    <p:nvPicPr>
                      <p:cNvPr id="0" name="图片 4"/>
                      <p:cNvPicPr/>
                      <p:nvPr/>
                    </p:nvPicPr>
                    <p:blipFill>
                      <a:blip r:embed="rId3"/>
                      <a:stretch>
                        <a:fillRect/>
                      </a:stretch>
                    </p:blipFill>
                    <p:spPr>
                      <a:xfrm>
                        <a:off x="407986" y="2785351"/>
                        <a:ext cx="8792336" cy="3652598"/>
                      </a:xfrm>
                      <a:prstGeom prst="rect">
                        <a:avLst/>
                      </a:prstGeom>
                    </p:spPr>
                  </p:pic>
                </p:oleObj>
              </mc:Fallback>
            </mc:AlternateContent>
          </a:graphicData>
        </a:graphic>
      </p:graphicFrame>
      <p:sp>
        <p:nvSpPr>
          <p:cNvPr id="10" name="文本框 9"/>
          <p:cNvSpPr txBox="1"/>
          <p:nvPr/>
        </p:nvSpPr>
        <p:spPr>
          <a:xfrm>
            <a:off x="7349349" y="2873644"/>
            <a:ext cx="1608455" cy="325120"/>
          </a:xfrm>
          <a:prstGeom prst="rect">
            <a:avLst/>
          </a:prstGeom>
        </p:spPr>
        <p:txBody>
          <a:bodyPr/>
          <a:lstStyle>
            <a:defPPr>
              <a:defRPr lang="zh-CN"/>
            </a:defPPr>
            <a:lvl1pPr marL="0" algn="l" defTabSz="914400" rtl="0" eaLnBrk="1" latinLnBrk="0" hangingPunct="1">
              <a:defRPr sz="1100">
                <a:latin typeface="+mn-lt"/>
                <a:ea typeface="+mn-ea"/>
                <a:cs typeface="+mn-cs"/>
              </a:defRPr>
            </a:lvl1pPr>
            <a:lvl2pPr marL="457200" algn="l" defTabSz="914400" rtl="0" eaLnBrk="1" latinLnBrk="0" hangingPunct="1">
              <a:defRPr sz="1100">
                <a:latin typeface="+mn-lt"/>
                <a:ea typeface="+mn-ea"/>
                <a:cs typeface="+mn-cs"/>
              </a:defRPr>
            </a:lvl2pPr>
            <a:lvl3pPr marL="914400" algn="l" defTabSz="914400" rtl="0" eaLnBrk="1" latinLnBrk="0" hangingPunct="1">
              <a:defRPr sz="1100">
                <a:latin typeface="+mn-lt"/>
                <a:ea typeface="+mn-ea"/>
                <a:cs typeface="+mn-cs"/>
              </a:defRPr>
            </a:lvl3pPr>
            <a:lvl4pPr marL="1371600" algn="l" defTabSz="914400" rtl="0" eaLnBrk="1" latinLnBrk="0" hangingPunct="1">
              <a:defRPr sz="1100">
                <a:latin typeface="+mn-lt"/>
                <a:ea typeface="+mn-ea"/>
                <a:cs typeface="+mn-cs"/>
              </a:defRPr>
            </a:lvl4pPr>
            <a:lvl5pPr marL="1828800" algn="l" defTabSz="914400" rtl="0" eaLnBrk="1" latinLnBrk="0" hangingPunct="1">
              <a:defRPr sz="1100">
                <a:latin typeface="+mn-lt"/>
                <a:ea typeface="+mn-ea"/>
                <a:cs typeface="+mn-cs"/>
              </a:defRPr>
            </a:lvl5pPr>
            <a:lvl6pPr marL="2286000" algn="l" defTabSz="914400" rtl="0" eaLnBrk="1" latinLnBrk="0" hangingPunct="1">
              <a:defRPr sz="1100">
                <a:latin typeface="+mn-lt"/>
                <a:ea typeface="+mn-ea"/>
                <a:cs typeface="+mn-cs"/>
              </a:defRPr>
            </a:lvl6pPr>
            <a:lvl7pPr marL="2743200" algn="l" defTabSz="914400" rtl="0" eaLnBrk="1" latinLnBrk="0" hangingPunct="1">
              <a:defRPr sz="1100">
                <a:latin typeface="+mn-lt"/>
                <a:ea typeface="+mn-ea"/>
                <a:cs typeface="+mn-cs"/>
              </a:defRPr>
            </a:lvl7pPr>
            <a:lvl8pPr marL="3200400" algn="l" defTabSz="914400" rtl="0" eaLnBrk="1" latinLnBrk="0" hangingPunct="1">
              <a:defRPr sz="1100">
                <a:latin typeface="+mn-lt"/>
                <a:ea typeface="+mn-ea"/>
                <a:cs typeface="+mn-cs"/>
              </a:defRPr>
            </a:lvl8pPr>
            <a:lvl9pPr marL="3657600" algn="l" defTabSz="914400" rtl="0" eaLnBrk="1" latinLnBrk="0" hangingPunct="1">
              <a:defRPr sz="1100">
                <a:latin typeface="+mn-lt"/>
                <a:ea typeface="+mn-ea"/>
                <a:cs typeface="+mn-cs"/>
              </a:defRPr>
            </a:lvl9pPr>
          </a:lstStyle>
          <a:p>
            <a:pPr algn="r"/>
            <a:r>
              <a:rPr lang="zh-CN" altLang="en-US" sz="1200" dirty="0">
                <a:latin typeface="+mn-ea"/>
                <a:cs typeface="宋体" panose="02010600030101010101" pitchFamily="2" charset="-122"/>
              </a:rPr>
              <a:t>单位：人</a:t>
            </a:r>
            <a:r>
              <a:rPr lang="en-US" altLang="zh-CN" sz="1200" dirty="0">
                <a:latin typeface="+mn-ea"/>
                <a:cs typeface="宋体" panose="02010600030101010101" pitchFamily="2" charset="-122"/>
              </a:rPr>
              <a:t>/</a:t>
            </a:r>
            <a:r>
              <a:rPr lang="zh-CN" altLang="en-US" sz="1200" dirty="0">
                <a:latin typeface="+mn-ea"/>
                <a:cs typeface="宋体" panose="02010600030101010101" pitchFamily="2" charset="-122"/>
              </a:rPr>
              <a:t>项目</a:t>
            </a:r>
            <a:endParaRPr lang="zh-CN" altLang="en-US" sz="1200" dirty="0">
              <a:latin typeface="+mn-ea"/>
              <a:cs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p:cNvSpPr/>
          <p:nvPr>
            <p:custDataLst>
              <p:tags r:id="rId1"/>
            </p:custDataLst>
          </p:nvPr>
        </p:nvSpPr>
        <p:spPr>
          <a:xfrm>
            <a:off x="537845" y="2438400"/>
            <a:ext cx="2839085" cy="4283710"/>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custDataLst>
              <p:tags r:id="rId2"/>
            </p:custDataLst>
          </p:nvPr>
        </p:nvSpPr>
        <p:spPr>
          <a:xfrm>
            <a:off x="2835275" y="2670810"/>
            <a:ext cx="2839085" cy="4283710"/>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custDataLst>
              <p:tags r:id="rId3"/>
            </p:custDataLst>
          </p:nvPr>
        </p:nvSpPr>
        <p:spPr>
          <a:xfrm>
            <a:off x="5132705" y="2438400"/>
            <a:ext cx="2839085" cy="4283710"/>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p:cNvSpPr/>
          <p:nvPr>
            <p:custDataLst>
              <p:tags r:id="rId4"/>
            </p:custDataLst>
          </p:nvPr>
        </p:nvSpPr>
        <p:spPr>
          <a:xfrm>
            <a:off x="7430135" y="2767330"/>
            <a:ext cx="2839085" cy="4283710"/>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custDataLst>
              <p:tags r:id="rId5"/>
            </p:custDataLst>
          </p:nvPr>
        </p:nvSpPr>
        <p:spPr>
          <a:xfrm>
            <a:off x="9727565" y="2438400"/>
            <a:ext cx="2839085" cy="4283710"/>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custDataLst>
              <p:tags r:id="rId6"/>
            </p:custDataLst>
          </p:nvPr>
        </p:nvSpPr>
        <p:spPr>
          <a:xfrm>
            <a:off x="0" y="5037455"/>
            <a:ext cx="12192000" cy="1671320"/>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alpha val="14000"/>
                </a:schemeClr>
              </a:gs>
              <a:gs pos="0">
                <a:schemeClr val="accent1">
                  <a:lumMod val="60000"/>
                  <a:lumOff val="40000"/>
                  <a:alpha val="16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任意多边形: 形状 5"/>
          <p:cNvSpPr/>
          <p:nvPr>
            <p:custDataLst>
              <p:tags r:id="rId7"/>
            </p:custDataLst>
          </p:nvPr>
        </p:nvSpPr>
        <p:spPr>
          <a:xfrm>
            <a:off x="0" y="5186680"/>
            <a:ext cx="12192000" cy="1671320"/>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2" name="图片 31"/>
          <p:cNvPicPr/>
          <p:nvPr>
            <p:custDataLst>
              <p:tags r:id="rId8"/>
            </p:custDataLst>
          </p:nvPr>
        </p:nvPicPr>
        <p:blipFill>
          <a:blip r:embed="rId9"/>
          <a:stretch>
            <a:fillRect/>
          </a:stretch>
        </p:blipFill>
        <p:spPr>
          <a:xfrm>
            <a:off x="5132705" y="2461895"/>
            <a:ext cx="1926590" cy="3628390"/>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18" name="图片 17"/>
          <p:cNvPicPr/>
          <p:nvPr>
            <p:custDataLst>
              <p:tags r:id="rId10"/>
            </p:custDataLst>
          </p:nvPr>
        </p:nvPicPr>
        <p:blipFill>
          <a:blip r:embed="rId11"/>
          <a:stretch>
            <a:fillRect/>
          </a:stretch>
        </p:blipFill>
        <p:spPr>
          <a:xfrm>
            <a:off x="7430135" y="2790825"/>
            <a:ext cx="1926590" cy="3628390"/>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19" name="图片 18"/>
          <p:cNvPicPr/>
          <p:nvPr>
            <p:custDataLst>
              <p:tags r:id="rId12"/>
            </p:custDataLst>
          </p:nvPr>
        </p:nvPicPr>
        <p:blipFill>
          <a:blip r:embed="rId13"/>
          <a:stretch>
            <a:fillRect/>
          </a:stretch>
        </p:blipFill>
        <p:spPr>
          <a:xfrm>
            <a:off x="9727565" y="2508250"/>
            <a:ext cx="1925955" cy="4037965"/>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2" name="图片 1"/>
          <p:cNvPicPr/>
          <p:nvPr>
            <p:custDataLst>
              <p:tags r:id="rId14"/>
            </p:custDataLst>
          </p:nvPr>
        </p:nvPicPr>
        <p:blipFill>
          <a:blip r:embed="rId15"/>
          <a:stretch>
            <a:fillRect/>
          </a:stretch>
        </p:blipFill>
        <p:spPr>
          <a:xfrm>
            <a:off x="537845" y="2461895"/>
            <a:ext cx="1926590" cy="3628390"/>
          </a:xfrm>
          <a:prstGeom prst="rect">
            <a:avLst/>
          </a:prstGeom>
          <a:solidFill>
            <a:schemeClr val="bg1"/>
          </a:solidFill>
          <a:ln>
            <a:solidFill>
              <a:schemeClr val="accent1"/>
            </a:solidFill>
          </a:ln>
          <a:effectLst>
            <a:reflection blurRad="25400" stA="53000" endPos="5000" dist="12700" dir="5400000" sy="-100000" algn="bl" rotWithShape="0"/>
          </a:effectLst>
        </p:spPr>
      </p:pic>
      <p:sp>
        <p:nvSpPr>
          <p:cNvPr id="7" name="标题 6"/>
          <p:cNvSpPr>
            <a:spLocks noGrp="1"/>
          </p:cNvSpPr>
          <p:nvPr>
            <p:ph type="title"/>
          </p:nvPr>
        </p:nvSpPr>
        <p:spPr/>
        <p:txBody>
          <a:bodyPr/>
          <a:lstStyle/>
          <a:p>
            <a:r>
              <a:rPr lang="en-US" altLang="zh-CN" dirty="0"/>
              <a:t>3.1 </a:t>
            </a:r>
            <a:r>
              <a:rPr lang="zh-CN" altLang="en-US" dirty="0"/>
              <a:t>事故基本信息报送</a:t>
            </a:r>
            <a:endParaRPr lang="zh-CN" altLang="en-US" dirty="0"/>
          </a:p>
        </p:txBody>
      </p:sp>
      <p:pic>
        <p:nvPicPr>
          <p:cNvPr id="4" name="图片 3"/>
          <p:cNvPicPr>
            <a:picLocks noChangeAspect="1"/>
          </p:cNvPicPr>
          <p:nvPr>
            <p:custDataLst>
              <p:tags r:id="rId16"/>
            </p:custDataLst>
          </p:nvPr>
        </p:nvPicPr>
        <p:blipFill>
          <a:blip r:embed="rId17"/>
          <a:stretch>
            <a:fillRect/>
          </a:stretch>
        </p:blipFill>
        <p:spPr>
          <a:xfrm>
            <a:off x="2835275" y="2709545"/>
            <a:ext cx="1948815" cy="3755390"/>
          </a:xfrm>
          <a:prstGeom prst="rect">
            <a:avLst/>
          </a:prstGeom>
          <a:solidFill>
            <a:schemeClr val="bg1"/>
          </a:solidFill>
          <a:ln>
            <a:solidFill>
              <a:schemeClr val="accent1"/>
            </a:solidFill>
          </a:ln>
          <a:effectLst>
            <a:reflection blurRad="25400" stA="53000" endPos="5000" dist="12700" dir="5400000" sy="-100000" algn="bl" rotWithShape="0"/>
          </a:effectLst>
        </p:spPr>
      </p:pic>
      <p:sp>
        <p:nvSpPr>
          <p:cNvPr id="3" name="文本框 2"/>
          <p:cNvSpPr txBox="1"/>
          <p:nvPr>
            <p:custDataLst>
              <p:tags r:id="rId18"/>
            </p:custDataLst>
          </p:nvPr>
        </p:nvSpPr>
        <p:spPr>
          <a:xfrm>
            <a:off x="330965" y="1001336"/>
            <a:ext cx="11557635" cy="368300"/>
          </a:xfrm>
          <a:prstGeom prst="rect">
            <a:avLst/>
          </a:prstGeom>
          <a:gradFill>
            <a:gsLst>
              <a:gs pos="0">
                <a:schemeClr val="accent1"/>
              </a:gs>
              <a:gs pos="65100">
                <a:srgbClr val="005DA2"/>
              </a:gs>
              <a:gs pos="100000">
                <a:schemeClr val="accent1">
                  <a:alpha val="0"/>
                </a:schemeClr>
              </a:gs>
            </a:gsLst>
            <a:lin ang="0" scaled="0"/>
          </a:gradFill>
        </p:spPr>
        <p:txBody>
          <a:bodyPr wrap="square" anchor="ctr">
            <a:spAutoFit/>
          </a:bodyPr>
          <a:lstStyle/>
          <a:p>
            <a:r>
              <a:rPr lang="zh-CN" altLang="en-US" b="1">
                <a:solidFill>
                  <a:schemeClr val="bg1"/>
                </a:solidFill>
                <a:latin typeface="微软雅黑" panose="020B0503020204020204" pitchFamily="34" charset="-122"/>
                <a:ea typeface="微软雅黑" panose="020B0503020204020204" pitchFamily="34" charset="-122"/>
                <a:cs typeface="+mn-ea"/>
                <a:sym typeface="+mn-ea"/>
              </a:rPr>
              <a:t>事故基本信息报送</a:t>
            </a:r>
            <a:endParaRPr lang="zh-CN" altLang="en-US" b="1">
              <a:solidFill>
                <a:schemeClr val="bg1"/>
              </a:solidFill>
              <a:latin typeface="微软雅黑" panose="020B0503020204020204" pitchFamily="34" charset="-122"/>
              <a:ea typeface="微软雅黑" panose="020B0503020204020204" pitchFamily="34" charset="-122"/>
              <a:cs typeface="+mn-ea"/>
              <a:sym typeface="+mn-ea"/>
            </a:endParaRPr>
          </a:p>
        </p:txBody>
      </p:sp>
      <p:sp>
        <p:nvSpPr>
          <p:cNvPr id="24" name="矩形: 圆角 13"/>
          <p:cNvSpPr/>
          <p:nvPr>
            <p:custDataLst>
              <p:tags r:id="rId19"/>
            </p:custDataLst>
          </p:nvPr>
        </p:nvSpPr>
        <p:spPr>
          <a:xfrm>
            <a:off x="1743075" y="1479550"/>
            <a:ext cx="3828415" cy="804545"/>
          </a:xfrm>
          <a:prstGeom prst="roundRect">
            <a:avLst>
              <a:gd name="adj" fmla="val 5912"/>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custDataLst>
              <p:tags r:id="rId20"/>
            </p:custDataLst>
          </p:nvPr>
        </p:nvSpPr>
        <p:spPr>
          <a:xfrm>
            <a:off x="1998980" y="1513840"/>
            <a:ext cx="3357245" cy="730885"/>
          </a:xfrm>
          <a:prstGeom prst="rect">
            <a:avLst/>
          </a:prstGeom>
          <a:noFill/>
        </p:spPr>
        <p:txBody>
          <a:bodyPr wrap="square">
            <a:spAutoFit/>
          </a:bodyPr>
          <a:lstStyle/>
          <a:p>
            <a:pPr indent="0" algn="just">
              <a:lnSpc>
                <a:spcPct val="130000"/>
              </a:lnSpc>
              <a:buClrTx/>
              <a:buSzTx/>
              <a:buFont typeface="+mj-l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登录平台微信小程序，可以通过移动端进行事故基本信息报送。</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矩形: 圆角 15"/>
          <p:cNvSpPr/>
          <p:nvPr>
            <p:custDataLst>
              <p:tags r:id="rId21"/>
            </p:custDataLst>
          </p:nvPr>
        </p:nvSpPr>
        <p:spPr>
          <a:xfrm>
            <a:off x="6953250" y="1479550"/>
            <a:ext cx="4179570" cy="810260"/>
          </a:xfrm>
          <a:prstGeom prst="roundRect">
            <a:avLst>
              <a:gd name="adj" fmla="val 5912"/>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22"/>
            </p:custDataLst>
          </p:nvPr>
        </p:nvSpPr>
        <p:spPr>
          <a:xfrm>
            <a:off x="7209155" y="1532890"/>
            <a:ext cx="3730625" cy="730885"/>
          </a:xfrm>
          <a:prstGeom prst="rect">
            <a:avLst/>
          </a:prstGeom>
          <a:noFill/>
        </p:spPr>
        <p:txBody>
          <a:bodyPr wrap="square">
            <a:spAutoFit/>
          </a:bodyPr>
          <a:lstStyle/>
          <a:p>
            <a:pPr indent="0" algn="just">
              <a:lnSpc>
                <a:spcPct val="130000"/>
              </a:lnSpc>
              <a:buClrTx/>
              <a:buSzTx/>
              <a:buFont typeface="+mj-lt"/>
              <a:buNone/>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微信端支持基本信息报送、续报和审核等操作。</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椭圆 29"/>
          <p:cNvSpPr/>
          <p:nvPr>
            <p:custDataLst>
              <p:tags r:id="rId23"/>
            </p:custDataLst>
          </p:nvPr>
        </p:nvSpPr>
        <p:spPr>
          <a:xfrm>
            <a:off x="1554736" y="1714184"/>
            <a:ext cx="389256" cy="3892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noAutofit/>
          </a:bodyPr>
          <a:lstStyle/>
          <a:p>
            <a:pPr algn="ctr"/>
            <a:r>
              <a:rPr lang="en-US" altLang="zh-CN" sz="1400" b="1"/>
              <a:t>1</a:t>
            </a:r>
            <a:endParaRPr lang="zh-CN" altLang="en-US" sz="1400" b="1"/>
          </a:p>
        </p:txBody>
      </p:sp>
      <p:sp>
        <p:nvSpPr>
          <p:cNvPr id="31" name="椭圆 30"/>
          <p:cNvSpPr/>
          <p:nvPr>
            <p:custDataLst>
              <p:tags r:id="rId24"/>
            </p:custDataLst>
          </p:nvPr>
        </p:nvSpPr>
        <p:spPr>
          <a:xfrm>
            <a:off x="6745861" y="1714184"/>
            <a:ext cx="389256" cy="3892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noAutofit/>
          </a:bodyPr>
          <a:lstStyle/>
          <a:p>
            <a:pPr algn="ctr"/>
            <a:r>
              <a:rPr lang="en-US" altLang="zh-CN" sz="1400" b="1"/>
              <a:t>2</a:t>
            </a:r>
            <a:endParaRPr lang="zh-CN" altLang="en-US" sz="14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形状 30"/>
          <p:cNvSpPr/>
          <p:nvPr/>
        </p:nvSpPr>
        <p:spPr>
          <a:xfrm>
            <a:off x="1793240" y="2254885"/>
            <a:ext cx="3058160" cy="4841240"/>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31"/>
          <p:cNvSpPr/>
          <p:nvPr/>
        </p:nvSpPr>
        <p:spPr>
          <a:xfrm>
            <a:off x="5040630" y="2381885"/>
            <a:ext cx="3058160" cy="4841240"/>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9810750" y="2466975"/>
            <a:ext cx="1390650" cy="4133850"/>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p:cNvSpPr/>
          <p:nvPr/>
        </p:nvSpPr>
        <p:spPr>
          <a:xfrm>
            <a:off x="1" y="4849415"/>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alpha val="14000"/>
                </a:schemeClr>
              </a:gs>
              <a:gs pos="0">
                <a:schemeClr val="accent1">
                  <a:lumMod val="60000"/>
                  <a:lumOff val="40000"/>
                  <a:alpha val="16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nvSpPr>
        <p:spPr>
          <a:xfrm>
            <a:off x="1" y="4998720"/>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 name="图片 1"/>
          <p:cNvPicPr/>
          <p:nvPr/>
        </p:nvPicPr>
        <p:blipFill>
          <a:blip r:embed="rId1"/>
          <a:stretch>
            <a:fillRect/>
          </a:stretch>
        </p:blipFill>
        <p:spPr>
          <a:xfrm>
            <a:off x="1793240" y="2223770"/>
            <a:ext cx="2063115" cy="4330700"/>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4" name="图片 3"/>
          <p:cNvPicPr/>
          <p:nvPr/>
        </p:nvPicPr>
        <p:blipFill>
          <a:blip r:embed="rId2"/>
          <a:stretch>
            <a:fillRect/>
          </a:stretch>
        </p:blipFill>
        <p:spPr>
          <a:xfrm>
            <a:off x="5040630" y="2350770"/>
            <a:ext cx="2063115" cy="4330700"/>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5" name="图片 4"/>
          <p:cNvPicPr/>
          <p:nvPr/>
        </p:nvPicPr>
        <p:blipFill>
          <a:blip r:embed="rId3"/>
          <a:stretch>
            <a:fillRect/>
          </a:stretch>
        </p:blipFill>
        <p:spPr>
          <a:xfrm>
            <a:off x="8250555" y="2223770"/>
            <a:ext cx="2063115" cy="4330700"/>
          </a:xfrm>
          <a:prstGeom prst="rect">
            <a:avLst/>
          </a:prstGeom>
          <a:solidFill>
            <a:schemeClr val="bg1"/>
          </a:solidFill>
          <a:ln>
            <a:solidFill>
              <a:schemeClr val="accent1"/>
            </a:solidFill>
          </a:ln>
          <a:effectLst>
            <a:reflection blurRad="25400" stA="53000" endPos="5000" dist="12700" dir="5400000" sy="-100000" algn="bl" rotWithShape="0"/>
          </a:effectLst>
        </p:spPr>
      </p:pic>
      <p:sp>
        <p:nvSpPr>
          <p:cNvPr id="3" name="标题 2"/>
          <p:cNvSpPr>
            <a:spLocks noGrp="1"/>
          </p:cNvSpPr>
          <p:nvPr>
            <p:ph type="title"/>
          </p:nvPr>
        </p:nvSpPr>
        <p:spPr/>
        <p:txBody>
          <a:bodyPr/>
          <a:lstStyle/>
          <a:p>
            <a:r>
              <a:rPr lang="en-US" altLang="zh-CN" dirty="0"/>
              <a:t>3.5 </a:t>
            </a:r>
            <a:r>
              <a:rPr lang="zh-CN" altLang="en-US" dirty="0"/>
              <a:t>事故曝光台</a:t>
            </a:r>
            <a:endParaRPr lang="zh-CN" altLang="en-US" dirty="0"/>
          </a:p>
        </p:txBody>
      </p:sp>
      <p:sp>
        <p:nvSpPr>
          <p:cNvPr id="13" name="圆角矩形 34"/>
          <p:cNvSpPr/>
          <p:nvPr>
            <p:custDataLst>
              <p:tags r:id="rId4"/>
            </p:custDataLst>
          </p:nvPr>
        </p:nvSpPr>
        <p:spPr>
          <a:xfrm>
            <a:off x="428625" y="1072515"/>
            <a:ext cx="11309350" cy="843915"/>
          </a:xfrm>
          <a:prstGeom prst="roundRect">
            <a:avLst>
              <a:gd name="adj" fmla="val 0"/>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93"/>
          <p:cNvSpPr/>
          <p:nvPr>
            <p:custDataLst>
              <p:tags r:id="rId5"/>
            </p:custDataLst>
          </p:nvPr>
        </p:nvSpPr>
        <p:spPr>
          <a:xfrm>
            <a:off x="402590" y="1036955"/>
            <a:ext cx="361950" cy="391160"/>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custDataLst>
              <p:tags r:id="rId6"/>
            </p:custDataLst>
          </p:nvPr>
        </p:nvSpPr>
        <p:spPr>
          <a:xfrm>
            <a:off x="609600" y="1120140"/>
            <a:ext cx="11031220" cy="695325"/>
          </a:xfrm>
          <a:prstGeom prst="rect">
            <a:avLst/>
          </a:prstGeom>
          <a:noFill/>
        </p:spPr>
        <p:txBody>
          <a:bodyPr vert="horz" wrap="square" lIns="0" tIns="0" rIns="0" bIns="0" rtlCol="0" anchor="t">
            <a:no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just">
              <a:lnSpc>
                <a:spcPct val="150000"/>
              </a:lnSpc>
              <a:buClrTx/>
              <a:buSzTx/>
              <a:buFontTx/>
            </a:pPr>
            <a:r>
              <a:rPr lang="zh-CN" altLang="en-US" sz="1800" dirty="0">
                <a:solidFill>
                  <a:schemeClr val="tx1"/>
                </a:solidFill>
                <a:sym typeface="+mn-ea"/>
              </a:rPr>
              <a:t>全国工程质量安全监管信息</a:t>
            </a:r>
            <a:r>
              <a:rPr lang="zh-CN" altLang="en-US" sz="1800" dirty="0">
                <a:solidFill>
                  <a:srgbClr val="C00000"/>
                </a:solidFill>
                <a:sym typeface="+mn-ea"/>
              </a:rPr>
              <a:t>平台微信小程序</a:t>
            </a:r>
            <a:r>
              <a:rPr lang="zh-CN" altLang="en-US" sz="1800" dirty="0">
                <a:solidFill>
                  <a:schemeClr val="tx1"/>
                </a:solidFill>
                <a:sym typeface="+mn-ea"/>
              </a:rPr>
              <a:t>设置</a:t>
            </a:r>
            <a:r>
              <a:rPr lang="en-US" altLang="zh-CN" sz="1800" dirty="0">
                <a:solidFill>
                  <a:schemeClr val="tx1"/>
                </a:solidFill>
                <a:sym typeface="+mn-ea"/>
              </a:rPr>
              <a:t>“</a:t>
            </a:r>
            <a:r>
              <a:rPr lang="zh-CN" altLang="en-US" sz="1800" dirty="0">
                <a:solidFill>
                  <a:schemeClr val="tx1"/>
                </a:solidFill>
                <a:sym typeface="+mn-ea"/>
              </a:rPr>
              <a:t>事故曝光台</a:t>
            </a:r>
            <a:r>
              <a:rPr lang="en-US" altLang="zh-CN" sz="1800" dirty="0">
                <a:solidFill>
                  <a:schemeClr val="tx1"/>
                </a:solidFill>
                <a:sym typeface="+mn-ea"/>
              </a:rPr>
              <a:t>”</a:t>
            </a:r>
            <a:r>
              <a:rPr lang="zh-CN" altLang="en-US" sz="1800" dirty="0">
                <a:solidFill>
                  <a:schemeClr val="tx1"/>
                </a:solidFill>
                <a:sym typeface="+mn-ea"/>
              </a:rPr>
              <a:t>板块，点击【更多】进入列表页面查看全部事故，点击记录可以进入详情页面查看事故详情。</a:t>
            </a:r>
            <a:endParaRPr lang="zh-CN" altLang="en-US" sz="1800" dirty="0">
              <a:solidFill>
                <a:schemeClr val="tx1"/>
              </a:solidFill>
              <a:sym typeface="+mn-ea"/>
            </a:endParaRPr>
          </a:p>
          <a:p>
            <a:pPr lvl="0" algn="just">
              <a:lnSpc>
                <a:spcPct val="150000"/>
              </a:lnSpc>
              <a:buClrTx/>
              <a:buSzTx/>
              <a:buFontTx/>
            </a:pPr>
            <a:endParaRPr lang="zh-CN" altLang="en-US" sz="1800" kern="0" dirty="0">
              <a:latin typeface="微软雅黑" panose="020B0503020204020204" pitchFamily="34" charset="-122"/>
              <a:ea typeface="微软雅黑" panose="020B0503020204020204" pitchFamily="34" charset="-122"/>
              <a:cs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a:sym typeface="+mn-ea"/>
              </a:rPr>
              <a:t>4.3 </a:t>
            </a:r>
            <a:r>
              <a:rPr lang="zh-CN" altLang="en-US" dirty="0">
                <a:sym typeface="+mn-ea"/>
              </a:rPr>
              <a:t>项目检查信息填报</a:t>
            </a:r>
            <a:endParaRPr lang="zh-CN" altLang="en-US" dirty="0"/>
          </a:p>
        </p:txBody>
      </p:sp>
      <p:sp>
        <p:nvSpPr>
          <p:cNvPr id="3" name="梯形 2"/>
          <p:cNvSpPr/>
          <p:nvPr/>
        </p:nvSpPr>
        <p:spPr>
          <a:xfrm>
            <a:off x="0" y="5349213"/>
            <a:ext cx="12192000" cy="1508787"/>
          </a:xfrm>
          <a:prstGeom prst="trapezoid">
            <a:avLst>
              <a:gd name="adj" fmla="val 112861"/>
            </a:avLst>
          </a:prstGeom>
          <a:gradFill>
            <a:gsLst>
              <a:gs pos="0">
                <a:schemeClr val="accent1">
                  <a:lumMod val="20000"/>
                  <a:lumOff val="80000"/>
                  <a:alpha val="0"/>
                </a:schemeClr>
              </a:gs>
              <a:gs pos="100000">
                <a:schemeClr val="accent1">
                  <a:lumMod val="20000"/>
                  <a:lumOff val="80000"/>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文本框 11"/>
          <p:cNvSpPr txBox="1"/>
          <p:nvPr>
            <p:custDataLst>
              <p:tags r:id="rId1"/>
            </p:custDataLst>
          </p:nvPr>
        </p:nvSpPr>
        <p:spPr>
          <a:xfrm>
            <a:off x="400180" y="1012766"/>
            <a:ext cx="11557635" cy="368300"/>
          </a:xfrm>
          <a:prstGeom prst="rect">
            <a:avLst/>
          </a:prstGeom>
          <a:gradFill>
            <a:gsLst>
              <a:gs pos="0">
                <a:schemeClr val="accent1"/>
              </a:gs>
              <a:gs pos="65100">
                <a:srgbClr val="005DA2"/>
              </a:gs>
              <a:gs pos="100000">
                <a:schemeClr val="accent1">
                  <a:alpha val="0"/>
                </a:schemeClr>
              </a:gs>
            </a:gsLst>
            <a:lin ang="0" scaled="0"/>
          </a:gradFill>
        </p:spPr>
        <p:txBody>
          <a:bodyPr wrap="square" anchor="ctr">
            <a:spAutoFit/>
          </a:bodyPr>
          <a:lstStyle/>
          <a:p>
            <a:r>
              <a:rPr lang="zh-CN" altLang="en-US" b="1">
                <a:solidFill>
                  <a:schemeClr val="bg1"/>
                </a:solidFill>
                <a:latin typeface="微软雅黑" panose="020B0503020204020204" pitchFamily="34" charset="-122"/>
                <a:ea typeface="微软雅黑" panose="020B0503020204020204" pitchFamily="34" charset="-122"/>
                <a:cs typeface="+mn-ea"/>
                <a:sym typeface="+mn-ea"/>
              </a:rPr>
              <a:t>项目检查信息移动端报送：</a:t>
            </a:r>
            <a:endParaRPr lang="zh-CN" altLang="en-US" b="1">
              <a:solidFill>
                <a:schemeClr val="bg1"/>
              </a:solidFill>
              <a:latin typeface="微软雅黑" panose="020B0503020204020204" pitchFamily="34" charset="-122"/>
              <a:ea typeface="微软雅黑" panose="020B0503020204020204" pitchFamily="34" charset="-122"/>
              <a:cs typeface="+mn-ea"/>
              <a:sym typeface="+mn-ea"/>
            </a:endParaRPr>
          </a:p>
        </p:txBody>
      </p:sp>
      <p:sp>
        <p:nvSpPr>
          <p:cNvPr id="13" name="圆角矩形 34"/>
          <p:cNvSpPr/>
          <p:nvPr>
            <p:custDataLst>
              <p:tags r:id="rId2"/>
            </p:custDataLst>
          </p:nvPr>
        </p:nvSpPr>
        <p:spPr>
          <a:xfrm>
            <a:off x="399415" y="1440180"/>
            <a:ext cx="11309350" cy="579120"/>
          </a:xfrm>
          <a:prstGeom prst="roundRect">
            <a:avLst>
              <a:gd name="adj" fmla="val 0"/>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93"/>
          <p:cNvSpPr/>
          <p:nvPr>
            <p:custDataLst>
              <p:tags r:id="rId3"/>
            </p:custDataLst>
          </p:nvPr>
        </p:nvSpPr>
        <p:spPr>
          <a:xfrm>
            <a:off x="373380" y="1404814"/>
            <a:ext cx="361951" cy="28829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93"/>
          <p:cNvSpPr/>
          <p:nvPr>
            <p:custDataLst>
              <p:tags r:id="rId4"/>
            </p:custDataLst>
          </p:nvPr>
        </p:nvSpPr>
        <p:spPr>
          <a:xfrm rot="10800000">
            <a:off x="11391385" y="1743836"/>
            <a:ext cx="361951" cy="28829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custDataLst>
              <p:tags r:id="rId5"/>
            </p:custDataLst>
          </p:nvPr>
        </p:nvSpPr>
        <p:spPr>
          <a:xfrm>
            <a:off x="580389" y="1489206"/>
            <a:ext cx="11031220" cy="738505"/>
          </a:xfrm>
          <a:prstGeom prst="rect">
            <a:avLst/>
          </a:prstGeom>
          <a:noFill/>
        </p:spPr>
        <p:txBody>
          <a:bodyPr vert="horz" wrap="square" lIns="0" tIns="0" rIns="0" bIns="0" rtlCol="0" anchor="t">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just">
              <a:lnSpc>
                <a:spcPct val="150000"/>
              </a:lnSpc>
              <a:buClrTx/>
              <a:buSzTx/>
              <a:buFontTx/>
            </a:pPr>
            <a:r>
              <a:rPr lang="en-US" altLang="zh-CN" sz="1600" spc="11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1600" dirty="0">
                <a:solidFill>
                  <a:schemeClr val="tx1">
                    <a:lumMod val="85000"/>
                    <a:lumOff val="15000"/>
                  </a:schemeClr>
                </a:solidFill>
                <a:sym typeface="+mn-ea"/>
              </a:rPr>
              <a:t>可通过平台微信小程序（需登录账号）进行项目检查信息填报，支持项目检查信息填报、审核、查看功能。</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lvl="0" algn="just">
              <a:lnSpc>
                <a:spcPct val="150000"/>
              </a:lnSpc>
              <a:buClrTx/>
              <a:buSzTx/>
              <a:buFontTx/>
            </a:pPr>
            <a:endParaRPr sz="1600" kern="0" dirty="0">
              <a:latin typeface="微软雅黑" panose="020B0503020204020204" pitchFamily="34" charset="-122"/>
              <a:ea typeface="微软雅黑" panose="020B0503020204020204" pitchFamily="34" charset="-122"/>
              <a:cs typeface="阿里巴巴普惠体" panose="00020600040101010101" pitchFamily="18" charset="-122"/>
            </a:endParaRPr>
          </a:p>
        </p:txBody>
      </p:sp>
      <p:pic>
        <p:nvPicPr>
          <p:cNvPr id="2" name="图片 1"/>
          <p:cNvPicPr>
            <a:picLocks noChangeAspect="1"/>
          </p:cNvPicPr>
          <p:nvPr/>
        </p:nvPicPr>
        <p:blipFill>
          <a:blip r:embed="rId6"/>
          <a:stretch>
            <a:fillRect/>
          </a:stretch>
        </p:blipFill>
        <p:spPr>
          <a:xfrm>
            <a:off x="1212521" y="2227717"/>
            <a:ext cx="2009445" cy="4359956"/>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5" name="图片 4"/>
          <p:cNvPicPr>
            <a:picLocks noChangeAspect="1"/>
          </p:cNvPicPr>
          <p:nvPr/>
        </p:nvPicPr>
        <p:blipFill>
          <a:blip r:embed="rId7"/>
          <a:stretch>
            <a:fillRect/>
          </a:stretch>
        </p:blipFill>
        <p:spPr>
          <a:xfrm>
            <a:off x="3872022" y="2078369"/>
            <a:ext cx="2048132" cy="4397104"/>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4805" y="2227455"/>
            <a:ext cx="2031002" cy="4394178"/>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9" name="图片 8"/>
          <p:cNvPicPr>
            <a:picLocks noChangeAspect="1"/>
          </p:cNvPicPr>
          <p:nvPr/>
        </p:nvPicPr>
        <p:blipFill>
          <a:blip r:embed="rId9"/>
          <a:stretch>
            <a:fillRect/>
          </a:stretch>
        </p:blipFill>
        <p:spPr>
          <a:xfrm>
            <a:off x="9119822" y="2078338"/>
            <a:ext cx="2021571" cy="4394217"/>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11" name="图片 10"/>
          <p:cNvPicPr>
            <a:picLocks noChangeAspect="1"/>
          </p:cNvPicPr>
          <p:nvPr/>
        </p:nvPicPr>
        <p:blipFill>
          <a:blip r:embed="rId10"/>
          <a:stretch>
            <a:fillRect/>
          </a:stretch>
        </p:blipFill>
        <p:spPr>
          <a:xfrm>
            <a:off x="1069340" y="3382010"/>
            <a:ext cx="1527810" cy="1019175"/>
          </a:xfrm>
          <a:prstGeom prst="rect">
            <a:avLst/>
          </a:prstGeom>
          <a:ln>
            <a:solidFill>
              <a:srgbClr val="FF0000"/>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a:sym typeface="+mn-ea"/>
              </a:rPr>
              <a:t>4.5 </a:t>
            </a:r>
            <a:r>
              <a:rPr lang="zh-CN" altLang="en-US" dirty="0">
                <a:sym typeface="+mn-ea"/>
              </a:rPr>
              <a:t>施工安全举报处理</a:t>
            </a:r>
            <a:endParaRPr lang="zh-CN" altLang="en-US" dirty="0"/>
          </a:p>
        </p:txBody>
      </p:sp>
      <p:sp>
        <p:nvSpPr>
          <p:cNvPr id="3" name="梯形 2"/>
          <p:cNvSpPr/>
          <p:nvPr/>
        </p:nvSpPr>
        <p:spPr>
          <a:xfrm>
            <a:off x="83185" y="5349213"/>
            <a:ext cx="12192000" cy="1508787"/>
          </a:xfrm>
          <a:prstGeom prst="trapezoid">
            <a:avLst>
              <a:gd name="adj" fmla="val 112861"/>
            </a:avLst>
          </a:prstGeom>
          <a:gradFill>
            <a:gsLst>
              <a:gs pos="0">
                <a:schemeClr val="accent1">
                  <a:lumMod val="20000"/>
                  <a:lumOff val="80000"/>
                  <a:alpha val="0"/>
                </a:schemeClr>
              </a:gs>
              <a:gs pos="100000">
                <a:schemeClr val="accent1">
                  <a:lumMod val="20000"/>
                  <a:lumOff val="80000"/>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文本框 11"/>
          <p:cNvSpPr txBox="1"/>
          <p:nvPr>
            <p:custDataLst>
              <p:tags r:id="rId1"/>
            </p:custDataLst>
          </p:nvPr>
        </p:nvSpPr>
        <p:spPr>
          <a:xfrm>
            <a:off x="400180" y="1012766"/>
            <a:ext cx="11557635" cy="368300"/>
          </a:xfrm>
          <a:prstGeom prst="rect">
            <a:avLst/>
          </a:prstGeom>
          <a:gradFill>
            <a:gsLst>
              <a:gs pos="0">
                <a:schemeClr val="accent1"/>
              </a:gs>
              <a:gs pos="65100">
                <a:srgbClr val="005DA2"/>
              </a:gs>
              <a:gs pos="100000">
                <a:schemeClr val="accent1">
                  <a:alpha val="0"/>
                </a:schemeClr>
              </a:gs>
            </a:gsLst>
            <a:lin ang="0" scaled="0"/>
          </a:gradFill>
        </p:spPr>
        <p:txBody>
          <a:bodyPr wrap="square" anchor="ctr">
            <a:spAutoFit/>
          </a:bodyPr>
          <a:lstStyle/>
          <a:p>
            <a:r>
              <a:rPr lang="zh-CN" altLang="en-US" b="1">
                <a:solidFill>
                  <a:schemeClr val="bg1"/>
                </a:solidFill>
                <a:latin typeface="微软雅黑" panose="020B0503020204020204" pitchFamily="34" charset="-122"/>
                <a:ea typeface="微软雅黑" panose="020B0503020204020204" pitchFamily="34" charset="-122"/>
                <a:cs typeface="+mn-ea"/>
                <a:sym typeface="+mn-ea"/>
              </a:rPr>
              <a:t>施工安全举报</a:t>
            </a:r>
            <a:endParaRPr lang="zh-CN" altLang="en-US" b="1">
              <a:solidFill>
                <a:schemeClr val="bg1"/>
              </a:solidFill>
              <a:latin typeface="微软雅黑" panose="020B0503020204020204" pitchFamily="34" charset="-122"/>
              <a:ea typeface="微软雅黑" panose="020B0503020204020204" pitchFamily="34" charset="-122"/>
              <a:cs typeface="+mn-ea"/>
              <a:sym typeface="+mn-ea"/>
            </a:endParaRPr>
          </a:p>
        </p:txBody>
      </p:sp>
      <p:sp>
        <p:nvSpPr>
          <p:cNvPr id="13" name="圆角矩形 34"/>
          <p:cNvSpPr/>
          <p:nvPr>
            <p:custDataLst>
              <p:tags r:id="rId2"/>
            </p:custDataLst>
          </p:nvPr>
        </p:nvSpPr>
        <p:spPr>
          <a:xfrm>
            <a:off x="399415" y="1541145"/>
            <a:ext cx="11309350" cy="1023620"/>
          </a:xfrm>
          <a:prstGeom prst="roundRect">
            <a:avLst>
              <a:gd name="adj" fmla="val 0"/>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93"/>
          <p:cNvSpPr/>
          <p:nvPr>
            <p:custDataLst>
              <p:tags r:id="rId3"/>
            </p:custDataLst>
          </p:nvPr>
        </p:nvSpPr>
        <p:spPr>
          <a:xfrm>
            <a:off x="373380" y="1505779"/>
            <a:ext cx="361951" cy="28829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93"/>
          <p:cNvSpPr/>
          <p:nvPr>
            <p:custDataLst>
              <p:tags r:id="rId4"/>
            </p:custDataLst>
          </p:nvPr>
        </p:nvSpPr>
        <p:spPr>
          <a:xfrm rot="10800000">
            <a:off x="11395195" y="2360421"/>
            <a:ext cx="361951" cy="28829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stretch>
            <a:fillRect/>
          </a:stretch>
        </p:blipFill>
        <p:spPr>
          <a:xfrm>
            <a:off x="6328410" y="2639060"/>
            <a:ext cx="1855470" cy="4016375"/>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8" name="图片 7"/>
          <p:cNvPicPr>
            <a:picLocks noChangeAspect="1"/>
          </p:cNvPicPr>
          <p:nvPr/>
        </p:nvPicPr>
        <p:blipFill>
          <a:blip r:embed="rId6"/>
          <a:stretch>
            <a:fillRect/>
          </a:stretch>
        </p:blipFill>
        <p:spPr>
          <a:xfrm>
            <a:off x="4148455" y="2639060"/>
            <a:ext cx="1858010" cy="4020820"/>
          </a:xfrm>
          <a:prstGeom prst="rect">
            <a:avLst/>
          </a:prstGeom>
          <a:solidFill>
            <a:schemeClr val="bg1"/>
          </a:solidFill>
          <a:ln>
            <a:solidFill>
              <a:schemeClr val="accent1"/>
            </a:solidFill>
          </a:ln>
          <a:effectLst>
            <a:reflection blurRad="25400" stA="53000" endPos="5000" dist="12700" dir="5400000" sy="-100000" algn="bl" rotWithShape="0"/>
          </a:effectLst>
        </p:spPr>
      </p:pic>
      <p:sp>
        <p:nvSpPr>
          <p:cNvPr id="4" name="矩形 3"/>
          <p:cNvSpPr/>
          <p:nvPr/>
        </p:nvSpPr>
        <p:spPr>
          <a:xfrm>
            <a:off x="5527343" y="4974609"/>
            <a:ext cx="658194" cy="61414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7"/>
            </p:custDataLst>
          </p:nvPr>
        </p:nvSpPr>
        <p:spPr>
          <a:xfrm>
            <a:off x="580390" y="1567180"/>
            <a:ext cx="11024870" cy="811530"/>
          </a:xfrm>
          <a:prstGeom prst="rect">
            <a:avLst/>
          </a:prstGeom>
          <a:noFill/>
        </p:spPr>
        <p:txBody>
          <a:bodyPr vert="horz" wrap="square" lIns="0" tIns="0" rIns="0" bIns="0" rtlCol="0" anchor="t">
            <a:no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just">
              <a:lnSpc>
                <a:spcPct val="150000"/>
              </a:lnSpc>
              <a:buClrTx/>
              <a:buSzTx/>
              <a:buFontTx/>
            </a:pPr>
            <a:r>
              <a:rPr lang="en-US" altLang="zh-CN" sz="1800" spc="113"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1800" kern="0" dirty="0">
                <a:latin typeface="微软雅黑" panose="020B0503020204020204" pitchFamily="34" charset="-122"/>
                <a:ea typeface="微软雅黑" panose="020B0503020204020204" pitchFamily="34" charset="-122"/>
                <a:cs typeface="阿里巴巴普惠体" panose="00020600040101010101" pitchFamily="18" charset="-122"/>
              </a:rPr>
              <a:t>平台门户网站和微信小程序提供施工安全举报入口，社会公众可对房屋建筑和市政基础设施工程存在的安全生产管理问题、违章作业行为、重大事故隐患、生产安全隐患、违法违规行为等情况进行实名举报。</a:t>
            </a:r>
            <a:endParaRPr lang="zh-CN" altLang="en-US" sz="1800" kern="0" dirty="0">
              <a:latin typeface="微软雅黑" panose="020B0503020204020204" pitchFamily="34" charset="-122"/>
              <a:ea typeface="微软雅黑" panose="020B0503020204020204" pitchFamily="34" charset="-122"/>
              <a:cs typeface="阿里巴巴普惠体" panose="00020600040101010101" pitchFamily="18" charset="-122"/>
            </a:endParaRPr>
          </a:p>
          <a:p>
            <a:pPr lvl="0" algn="just">
              <a:lnSpc>
                <a:spcPct val="150000"/>
              </a:lnSpc>
              <a:buClrTx/>
              <a:buSzTx/>
              <a:buFontTx/>
            </a:pPr>
            <a:endParaRPr lang="en-US" altLang="zh-CN" sz="1800" b="1" kern="0" dirty="0">
              <a:latin typeface="微软雅黑" panose="020B0503020204020204" pitchFamily="34" charset="-122"/>
              <a:ea typeface="微软雅黑" panose="020B0503020204020204" pitchFamily="34" charset="-122"/>
              <a:cs typeface="阿里巴巴普惠体" panose="00020600040101010101" pitchFamily="18" charset="-122"/>
            </a:endParaRPr>
          </a:p>
          <a:p>
            <a:pPr lvl="0" algn="just">
              <a:lnSpc>
                <a:spcPct val="150000"/>
              </a:lnSpc>
              <a:buClrTx/>
              <a:buSzTx/>
              <a:buFontTx/>
            </a:pPr>
            <a:endParaRPr lang="en-US" altLang="zh-CN" sz="1800" b="1" kern="0" dirty="0">
              <a:latin typeface="微软雅黑" panose="020B0503020204020204" pitchFamily="34" charset="-122"/>
              <a:ea typeface="微软雅黑" panose="020B0503020204020204" pitchFamily="34" charset="-122"/>
              <a:cs typeface="阿里巴巴普惠体" panose="00020600040101010101" pitchFamily="18"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形状 19"/>
          <p:cNvSpPr/>
          <p:nvPr/>
        </p:nvSpPr>
        <p:spPr>
          <a:xfrm>
            <a:off x="1" y="4849415"/>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alpha val="14000"/>
                </a:schemeClr>
              </a:gs>
              <a:gs pos="0">
                <a:schemeClr val="accent1">
                  <a:lumMod val="60000"/>
                  <a:lumOff val="40000"/>
                  <a:alpha val="16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p:cNvSpPr/>
          <p:nvPr/>
        </p:nvSpPr>
        <p:spPr>
          <a:xfrm>
            <a:off x="1" y="4998720"/>
            <a:ext cx="12192000" cy="1859279"/>
          </a:xfrm>
          <a:custGeom>
            <a:avLst/>
            <a:gdLst>
              <a:gd name="connsiteX0" fmla="*/ 12191999 w 12192000"/>
              <a:gd name="connsiteY0" fmla="*/ 0 h 1691639"/>
              <a:gd name="connsiteX1" fmla="*/ 12192000 w 12192000"/>
              <a:gd name="connsiteY1" fmla="*/ 0 h 1691639"/>
              <a:gd name="connsiteX2" fmla="*/ 12192000 w 12192000"/>
              <a:gd name="connsiteY2" fmla="*/ 1691639 h 1691639"/>
              <a:gd name="connsiteX3" fmla="*/ 0 w 12192000"/>
              <a:gd name="connsiteY3" fmla="*/ 1691639 h 1691639"/>
              <a:gd name="connsiteX4" fmla="*/ 0 w 12192000"/>
              <a:gd name="connsiteY4" fmla="*/ 175306 h 1691639"/>
              <a:gd name="connsiteX5" fmla="*/ 589776 w 12192000"/>
              <a:gd name="connsiteY5" fmla="*/ 268613 h 1691639"/>
              <a:gd name="connsiteX6" fmla="*/ 6095999 w 12192000"/>
              <a:gd name="connsiteY6" fmla="*/ 612695 h 1691639"/>
              <a:gd name="connsiteX7" fmla="*/ 11602223 w 12192000"/>
              <a:gd name="connsiteY7" fmla="*/ 268613 h 1691639"/>
              <a:gd name="connsiteX8" fmla="*/ 12191999 w 12192000"/>
              <a:gd name="connsiteY8" fmla="*/ 175306 h 1691639"/>
              <a:gd name="connsiteX9" fmla="*/ 12191999 w 12192000"/>
              <a:gd name="connsiteY9" fmla="*/ 123016 h 16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91639">
                <a:moveTo>
                  <a:pt x="12191999" y="0"/>
                </a:moveTo>
                <a:lnTo>
                  <a:pt x="12192000" y="0"/>
                </a:lnTo>
                <a:lnTo>
                  <a:pt x="12192000" y="1691639"/>
                </a:lnTo>
                <a:lnTo>
                  <a:pt x="0" y="1691639"/>
                </a:lnTo>
                <a:lnTo>
                  <a:pt x="0" y="175306"/>
                </a:lnTo>
                <a:lnTo>
                  <a:pt x="589776" y="268613"/>
                </a:lnTo>
                <a:cubicBezTo>
                  <a:pt x="2086098" y="483569"/>
                  <a:pt x="4004420" y="612695"/>
                  <a:pt x="6095999" y="612695"/>
                </a:cubicBezTo>
                <a:cubicBezTo>
                  <a:pt x="8187579" y="612695"/>
                  <a:pt x="10105900" y="483569"/>
                  <a:pt x="11602223" y="268613"/>
                </a:cubicBezTo>
                <a:lnTo>
                  <a:pt x="12191999" y="175306"/>
                </a:lnTo>
                <a:lnTo>
                  <a:pt x="12191999" y="123016"/>
                </a:lnTo>
                <a:close/>
              </a:path>
            </a:pathLst>
          </a:custGeom>
          <a:gradFill>
            <a:gsLst>
              <a:gs pos="100000">
                <a:schemeClr val="accent1"/>
              </a:gs>
              <a:gs pos="0">
                <a:schemeClr val="accent1">
                  <a:lumMod val="60000"/>
                  <a:lumOff val="40000"/>
                </a:scheme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8" name="图片 17"/>
          <p:cNvPicPr>
            <a:picLocks noChangeAspect="1"/>
          </p:cNvPicPr>
          <p:nvPr/>
        </p:nvPicPr>
        <p:blipFill>
          <a:blip r:embed="rId1"/>
          <a:srcRect r="15964"/>
          <a:stretch>
            <a:fillRect/>
          </a:stretch>
        </p:blipFill>
        <p:spPr>
          <a:xfrm>
            <a:off x="9537579" y="1133997"/>
            <a:ext cx="2656462" cy="5162877"/>
          </a:xfrm>
          <a:prstGeom prst="rect">
            <a:avLst/>
          </a:prstGeom>
        </p:spPr>
      </p:pic>
      <p:sp>
        <p:nvSpPr>
          <p:cNvPr id="15" name="任意多边形: 形状 14"/>
          <p:cNvSpPr/>
          <p:nvPr/>
        </p:nvSpPr>
        <p:spPr>
          <a:xfrm>
            <a:off x="7286823" y="1840810"/>
            <a:ext cx="3071431" cy="4726148"/>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5007393" y="1198701"/>
            <a:ext cx="3071431" cy="4726148"/>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nvSpPr>
        <p:spPr>
          <a:xfrm>
            <a:off x="2690763" y="1840810"/>
            <a:ext cx="3071431" cy="4726148"/>
          </a:xfrm>
          <a:custGeom>
            <a:avLst/>
            <a:gdLst>
              <a:gd name="connsiteX0" fmla="*/ 0 w 3057849"/>
              <a:gd name="connsiteY0" fmla="*/ 0 h 5133939"/>
              <a:gd name="connsiteX1" fmla="*/ 2063327 w 3057849"/>
              <a:gd name="connsiteY1" fmla="*/ 0 h 5133939"/>
              <a:gd name="connsiteX2" fmla="*/ 2063327 w 3057849"/>
              <a:gd name="connsiteY2" fmla="*/ 28507 h 5133939"/>
              <a:gd name="connsiteX3" fmla="*/ 2115670 w 3057849"/>
              <a:gd name="connsiteY3" fmla="*/ 28507 h 5133939"/>
              <a:gd name="connsiteX4" fmla="*/ 2115670 w 3057849"/>
              <a:gd name="connsiteY4" fmla="*/ 57013 h 5133939"/>
              <a:gd name="connsiteX5" fmla="*/ 2168013 w 3057849"/>
              <a:gd name="connsiteY5" fmla="*/ 57013 h 5133939"/>
              <a:gd name="connsiteX6" fmla="*/ 2168013 w 3057849"/>
              <a:gd name="connsiteY6" fmla="*/ 85519 h 5133939"/>
              <a:gd name="connsiteX7" fmla="*/ 2220357 w 3057849"/>
              <a:gd name="connsiteY7" fmla="*/ 85519 h 5133939"/>
              <a:gd name="connsiteX8" fmla="*/ 2220357 w 3057849"/>
              <a:gd name="connsiteY8" fmla="*/ 114025 h 5133939"/>
              <a:gd name="connsiteX9" fmla="*/ 2272700 w 3057849"/>
              <a:gd name="connsiteY9" fmla="*/ 114025 h 5133939"/>
              <a:gd name="connsiteX10" fmla="*/ 2272700 w 3057849"/>
              <a:gd name="connsiteY10" fmla="*/ 142531 h 5133939"/>
              <a:gd name="connsiteX11" fmla="*/ 2325043 w 3057849"/>
              <a:gd name="connsiteY11" fmla="*/ 142531 h 5133939"/>
              <a:gd name="connsiteX12" fmla="*/ 2325043 w 3057849"/>
              <a:gd name="connsiteY12" fmla="*/ 171038 h 5133939"/>
              <a:gd name="connsiteX13" fmla="*/ 2377387 w 3057849"/>
              <a:gd name="connsiteY13" fmla="*/ 171038 h 5133939"/>
              <a:gd name="connsiteX14" fmla="*/ 2377387 w 3057849"/>
              <a:gd name="connsiteY14" fmla="*/ 199544 h 5133939"/>
              <a:gd name="connsiteX15" fmla="*/ 2429730 w 3057849"/>
              <a:gd name="connsiteY15" fmla="*/ 199544 h 5133939"/>
              <a:gd name="connsiteX16" fmla="*/ 2429730 w 3057849"/>
              <a:gd name="connsiteY16" fmla="*/ 228050 h 5133939"/>
              <a:gd name="connsiteX17" fmla="*/ 2482073 w 3057849"/>
              <a:gd name="connsiteY17" fmla="*/ 228050 h 5133939"/>
              <a:gd name="connsiteX18" fmla="*/ 2482073 w 3057849"/>
              <a:gd name="connsiteY18" fmla="*/ 256557 h 5133939"/>
              <a:gd name="connsiteX19" fmla="*/ 2534417 w 3057849"/>
              <a:gd name="connsiteY19" fmla="*/ 256557 h 5133939"/>
              <a:gd name="connsiteX20" fmla="*/ 2534417 w 3057849"/>
              <a:gd name="connsiteY20" fmla="*/ 285063 h 5133939"/>
              <a:gd name="connsiteX21" fmla="*/ 2586759 w 3057849"/>
              <a:gd name="connsiteY21" fmla="*/ 285063 h 5133939"/>
              <a:gd name="connsiteX22" fmla="*/ 2586759 w 3057849"/>
              <a:gd name="connsiteY22" fmla="*/ 313569 h 5133939"/>
              <a:gd name="connsiteX23" fmla="*/ 2639102 w 3057849"/>
              <a:gd name="connsiteY23" fmla="*/ 313569 h 5133939"/>
              <a:gd name="connsiteX24" fmla="*/ 2639102 w 3057849"/>
              <a:gd name="connsiteY24" fmla="*/ 342075 h 5133939"/>
              <a:gd name="connsiteX25" fmla="*/ 2691446 w 3057849"/>
              <a:gd name="connsiteY25" fmla="*/ 342075 h 5133939"/>
              <a:gd name="connsiteX26" fmla="*/ 2691446 w 3057849"/>
              <a:gd name="connsiteY26" fmla="*/ 370581 h 5133939"/>
              <a:gd name="connsiteX27" fmla="*/ 2743789 w 3057849"/>
              <a:gd name="connsiteY27" fmla="*/ 370581 h 5133939"/>
              <a:gd name="connsiteX28" fmla="*/ 2743789 w 3057849"/>
              <a:gd name="connsiteY28" fmla="*/ 399088 h 5133939"/>
              <a:gd name="connsiteX29" fmla="*/ 2796132 w 3057849"/>
              <a:gd name="connsiteY29" fmla="*/ 399088 h 5133939"/>
              <a:gd name="connsiteX30" fmla="*/ 2796132 w 3057849"/>
              <a:gd name="connsiteY30" fmla="*/ 427594 h 5133939"/>
              <a:gd name="connsiteX31" fmla="*/ 2848476 w 3057849"/>
              <a:gd name="connsiteY31" fmla="*/ 427594 h 5133939"/>
              <a:gd name="connsiteX32" fmla="*/ 2848476 w 3057849"/>
              <a:gd name="connsiteY32" fmla="*/ 456100 h 5133939"/>
              <a:gd name="connsiteX33" fmla="*/ 2900819 w 3057849"/>
              <a:gd name="connsiteY33" fmla="*/ 456100 h 5133939"/>
              <a:gd name="connsiteX34" fmla="*/ 2900819 w 3057849"/>
              <a:gd name="connsiteY34" fmla="*/ 484607 h 5133939"/>
              <a:gd name="connsiteX35" fmla="*/ 2953162 w 3057849"/>
              <a:gd name="connsiteY35" fmla="*/ 484607 h 5133939"/>
              <a:gd name="connsiteX36" fmla="*/ 2953162 w 3057849"/>
              <a:gd name="connsiteY36" fmla="*/ 513113 h 5133939"/>
              <a:gd name="connsiteX37" fmla="*/ 3005506 w 3057849"/>
              <a:gd name="connsiteY37" fmla="*/ 513113 h 5133939"/>
              <a:gd name="connsiteX38" fmla="*/ 3005506 w 3057849"/>
              <a:gd name="connsiteY38" fmla="*/ 541619 h 5133939"/>
              <a:gd name="connsiteX39" fmla="*/ 3057849 w 3057849"/>
              <a:gd name="connsiteY39" fmla="*/ 541619 h 5133939"/>
              <a:gd name="connsiteX40" fmla="*/ 3057849 w 3057849"/>
              <a:gd name="connsiteY40" fmla="*/ 5133939 h 5133939"/>
              <a:gd name="connsiteX41" fmla="*/ 994522 w 3057849"/>
              <a:gd name="connsiteY41" fmla="*/ 5133939 h 5133939"/>
              <a:gd name="connsiteX42" fmla="*/ 994522 w 3057849"/>
              <a:gd name="connsiteY42" fmla="*/ 5105433 h 5133939"/>
              <a:gd name="connsiteX43" fmla="*/ 942179 w 3057849"/>
              <a:gd name="connsiteY43" fmla="*/ 5105433 h 5133939"/>
              <a:gd name="connsiteX44" fmla="*/ 942179 w 3057849"/>
              <a:gd name="connsiteY44" fmla="*/ 5076927 h 5133939"/>
              <a:gd name="connsiteX45" fmla="*/ 889835 w 3057849"/>
              <a:gd name="connsiteY45" fmla="*/ 5076927 h 5133939"/>
              <a:gd name="connsiteX46" fmla="*/ 889835 w 3057849"/>
              <a:gd name="connsiteY46" fmla="*/ 5048420 h 5133939"/>
              <a:gd name="connsiteX47" fmla="*/ 837492 w 3057849"/>
              <a:gd name="connsiteY47" fmla="*/ 5048420 h 5133939"/>
              <a:gd name="connsiteX48" fmla="*/ 837492 w 3057849"/>
              <a:gd name="connsiteY48" fmla="*/ 5019914 h 5133939"/>
              <a:gd name="connsiteX49" fmla="*/ 785149 w 3057849"/>
              <a:gd name="connsiteY49" fmla="*/ 5019914 h 5133939"/>
              <a:gd name="connsiteX50" fmla="*/ 785149 w 3057849"/>
              <a:gd name="connsiteY50" fmla="*/ 4991408 h 5133939"/>
              <a:gd name="connsiteX51" fmla="*/ 732805 w 3057849"/>
              <a:gd name="connsiteY51" fmla="*/ 4991408 h 5133939"/>
              <a:gd name="connsiteX52" fmla="*/ 732805 w 3057849"/>
              <a:gd name="connsiteY52" fmla="*/ 4962901 h 5133939"/>
              <a:gd name="connsiteX53" fmla="*/ 680462 w 3057849"/>
              <a:gd name="connsiteY53" fmla="*/ 4962901 h 5133939"/>
              <a:gd name="connsiteX54" fmla="*/ 680462 w 3057849"/>
              <a:gd name="connsiteY54" fmla="*/ 4934395 h 5133939"/>
              <a:gd name="connsiteX55" fmla="*/ 628119 w 3057849"/>
              <a:gd name="connsiteY55" fmla="*/ 4934395 h 5133939"/>
              <a:gd name="connsiteX56" fmla="*/ 628119 w 3057849"/>
              <a:gd name="connsiteY56" fmla="*/ 4905889 h 5133939"/>
              <a:gd name="connsiteX57" fmla="*/ 575775 w 3057849"/>
              <a:gd name="connsiteY57" fmla="*/ 4905889 h 5133939"/>
              <a:gd name="connsiteX58" fmla="*/ 575775 w 3057849"/>
              <a:gd name="connsiteY58" fmla="*/ 4877383 h 5133939"/>
              <a:gd name="connsiteX59" fmla="*/ 523432 w 3057849"/>
              <a:gd name="connsiteY59" fmla="*/ 4877383 h 5133939"/>
              <a:gd name="connsiteX60" fmla="*/ 523432 w 3057849"/>
              <a:gd name="connsiteY60" fmla="*/ 4848877 h 5133939"/>
              <a:gd name="connsiteX61" fmla="*/ 471090 w 3057849"/>
              <a:gd name="connsiteY61" fmla="*/ 4848877 h 5133939"/>
              <a:gd name="connsiteX62" fmla="*/ 471090 w 3057849"/>
              <a:gd name="connsiteY62" fmla="*/ 4820370 h 5133939"/>
              <a:gd name="connsiteX63" fmla="*/ 418746 w 3057849"/>
              <a:gd name="connsiteY63" fmla="*/ 4820370 h 5133939"/>
              <a:gd name="connsiteX64" fmla="*/ 418746 w 3057849"/>
              <a:gd name="connsiteY64" fmla="*/ 4791864 h 5133939"/>
              <a:gd name="connsiteX65" fmla="*/ 366403 w 3057849"/>
              <a:gd name="connsiteY65" fmla="*/ 4791864 h 5133939"/>
              <a:gd name="connsiteX66" fmla="*/ 366403 w 3057849"/>
              <a:gd name="connsiteY66" fmla="*/ 4763358 h 5133939"/>
              <a:gd name="connsiteX67" fmla="*/ 314060 w 3057849"/>
              <a:gd name="connsiteY67" fmla="*/ 4763358 h 5133939"/>
              <a:gd name="connsiteX68" fmla="*/ 314060 w 3057849"/>
              <a:gd name="connsiteY68" fmla="*/ 4734851 h 5133939"/>
              <a:gd name="connsiteX69" fmla="*/ 261716 w 3057849"/>
              <a:gd name="connsiteY69" fmla="*/ 4734851 h 5133939"/>
              <a:gd name="connsiteX70" fmla="*/ 261716 w 3057849"/>
              <a:gd name="connsiteY70" fmla="*/ 4706345 h 5133939"/>
              <a:gd name="connsiteX71" fmla="*/ 209373 w 3057849"/>
              <a:gd name="connsiteY71" fmla="*/ 4706345 h 5133939"/>
              <a:gd name="connsiteX72" fmla="*/ 209373 w 3057849"/>
              <a:gd name="connsiteY72" fmla="*/ 4677839 h 5133939"/>
              <a:gd name="connsiteX73" fmla="*/ 157030 w 3057849"/>
              <a:gd name="connsiteY73" fmla="*/ 4677839 h 5133939"/>
              <a:gd name="connsiteX74" fmla="*/ 157030 w 3057849"/>
              <a:gd name="connsiteY74" fmla="*/ 4649333 h 5133939"/>
              <a:gd name="connsiteX75" fmla="*/ 104686 w 3057849"/>
              <a:gd name="connsiteY75" fmla="*/ 4649333 h 5133939"/>
              <a:gd name="connsiteX76" fmla="*/ 104686 w 3057849"/>
              <a:gd name="connsiteY76" fmla="*/ 4620827 h 5133939"/>
              <a:gd name="connsiteX77" fmla="*/ 52343 w 3057849"/>
              <a:gd name="connsiteY77" fmla="*/ 4620827 h 5133939"/>
              <a:gd name="connsiteX78" fmla="*/ 52343 w 3057849"/>
              <a:gd name="connsiteY78" fmla="*/ 4592320 h 5133939"/>
              <a:gd name="connsiteX79" fmla="*/ 0 w 3057849"/>
              <a:gd name="connsiteY79" fmla="*/ 4592320 h 51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57849" h="5133939">
                <a:moveTo>
                  <a:pt x="0" y="0"/>
                </a:moveTo>
                <a:lnTo>
                  <a:pt x="2063327" y="0"/>
                </a:lnTo>
                <a:lnTo>
                  <a:pt x="2063327" y="28507"/>
                </a:lnTo>
                <a:lnTo>
                  <a:pt x="2115670" y="28507"/>
                </a:lnTo>
                <a:lnTo>
                  <a:pt x="2115670" y="57013"/>
                </a:lnTo>
                <a:lnTo>
                  <a:pt x="2168013" y="57013"/>
                </a:lnTo>
                <a:lnTo>
                  <a:pt x="2168013" y="85519"/>
                </a:lnTo>
                <a:lnTo>
                  <a:pt x="2220357" y="85519"/>
                </a:lnTo>
                <a:lnTo>
                  <a:pt x="2220357" y="114025"/>
                </a:lnTo>
                <a:lnTo>
                  <a:pt x="2272700" y="114025"/>
                </a:lnTo>
                <a:lnTo>
                  <a:pt x="2272700" y="142531"/>
                </a:lnTo>
                <a:lnTo>
                  <a:pt x="2325043" y="142531"/>
                </a:lnTo>
                <a:lnTo>
                  <a:pt x="2325043" y="171038"/>
                </a:lnTo>
                <a:lnTo>
                  <a:pt x="2377387" y="171038"/>
                </a:lnTo>
                <a:lnTo>
                  <a:pt x="2377387" y="199544"/>
                </a:lnTo>
                <a:lnTo>
                  <a:pt x="2429730" y="199544"/>
                </a:lnTo>
                <a:lnTo>
                  <a:pt x="2429730" y="228050"/>
                </a:lnTo>
                <a:lnTo>
                  <a:pt x="2482073" y="228050"/>
                </a:lnTo>
                <a:lnTo>
                  <a:pt x="2482073" y="256557"/>
                </a:lnTo>
                <a:lnTo>
                  <a:pt x="2534417" y="256557"/>
                </a:lnTo>
                <a:lnTo>
                  <a:pt x="2534417" y="285063"/>
                </a:lnTo>
                <a:lnTo>
                  <a:pt x="2586759" y="285063"/>
                </a:lnTo>
                <a:lnTo>
                  <a:pt x="2586759" y="313569"/>
                </a:lnTo>
                <a:lnTo>
                  <a:pt x="2639102" y="313569"/>
                </a:lnTo>
                <a:lnTo>
                  <a:pt x="2639102" y="342075"/>
                </a:lnTo>
                <a:lnTo>
                  <a:pt x="2691446" y="342075"/>
                </a:lnTo>
                <a:lnTo>
                  <a:pt x="2691446" y="370581"/>
                </a:lnTo>
                <a:lnTo>
                  <a:pt x="2743789" y="370581"/>
                </a:lnTo>
                <a:lnTo>
                  <a:pt x="2743789" y="399088"/>
                </a:lnTo>
                <a:lnTo>
                  <a:pt x="2796132" y="399088"/>
                </a:lnTo>
                <a:lnTo>
                  <a:pt x="2796132" y="427594"/>
                </a:lnTo>
                <a:lnTo>
                  <a:pt x="2848476" y="427594"/>
                </a:lnTo>
                <a:lnTo>
                  <a:pt x="2848476" y="456100"/>
                </a:lnTo>
                <a:lnTo>
                  <a:pt x="2900819" y="456100"/>
                </a:lnTo>
                <a:lnTo>
                  <a:pt x="2900819" y="484607"/>
                </a:lnTo>
                <a:lnTo>
                  <a:pt x="2953162" y="484607"/>
                </a:lnTo>
                <a:lnTo>
                  <a:pt x="2953162" y="513113"/>
                </a:lnTo>
                <a:lnTo>
                  <a:pt x="3005506" y="513113"/>
                </a:lnTo>
                <a:lnTo>
                  <a:pt x="3005506" y="541619"/>
                </a:lnTo>
                <a:lnTo>
                  <a:pt x="3057849" y="541619"/>
                </a:lnTo>
                <a:lnTo>
                  <a:pt x="3057849" y="5133939"/>
                </a:lnTo>
                <a:lnTo>
                  <a:pt x="994522" y="5133939"/>
                </a:lnTo>
                <a:lnTo>
                  <a:pt x="994522" y="5105433"/>
                </a:lnTo>
                <a:lnTo>
                  <a:pt x="942179" y="5105433"/>
                </a:lnTo>
                <a:lnTo>
                  <a:pt x="942179" y="5076927"/>
                </a:lnTo>
                <a:lnTo>
                  <a:pt x="889835" y="5076927"/>
                </a:lnTo>
                <a:lnTo>
                  <a:pt x="889835" y="5048420"/>
                </a:lnTo>
                <a:lnTo>
                  <a:pt x="837492" y="5048420"/>
                </a:lnTo>
                <a:lnTo>
                  <a:pt x="837492" y="5019914"/>
                </a:lnTo>
                <a:lnTo>
                  <a:pt x="785149" y="5019914"/>
                </a:lnTo>
                <a:lnTo>
                  <a:pt x="785149" y="4991408"/>
                </a:lnTo>
                <a:lnTo>
                  <a:pt x="732805" y="4991408"/>
                </a:lnTo>
                <a:lnTo>
                  <a:pt x="732805" y="4962901"/>
                </a:lnTo>
                <a:lnTo>
                  <a:pt x="680462" y="4962901"/>
                </a:lnTo>
                <a:lnTo>
                  <a:pt x="680462" y="4934395"/>
                </a:lnTo>
                <a:lnTo>
                  <a:pt x="628119" y="4934395"/>
                </a:lnTo>
                <a:lnTo>
                  <a:pt x="628119" y="4905889"/>
                </a:lnTo>
                <a:lnTo>
                  <a:pt x="575775" y="4905889"/>
                </a:lnTo>
                <a:lnTo>
                  <a:pt x="575775" y="4877383"/>
                </a:lnTo>
                <a:lnTo>
                  <a:pt x="523432" y="4877383"/>
                </a:lnTo>
                <a:lnTo>
                  <a:pt x="523432" y="4848877"/>
                </a:lnTo>
                <a:lnTo>
                  <a:pt x="471090" y="4848877"/>
                </a:lnTo>
                <a:lnTo>
                  <a:pt x="471090" y="4820370"/>
                </a:lnTo>
                <a:lnTo>
                  <a:pt x="418746" y="4820370"/>
                </a:lnTo>
                <a:lnTo>
                  <a:pt x="418746" y="4791864"/>
                </a:lnTo>
                <a:lnTo>
                  <a:pt x="366403" y="4791864"/>
                </a:lnTo>
                <a:lnTo>
                  <a:pt x="366403" y="4763358"/>
                </a:lnTo>
                <a:lnTo>
                  <a:pt x="314060" y="4763358"/>
                </a:lnTo>
                <a:lnTo>
                  <a:pt x="314060" y="4734851"/>
                </a:lnTo>
                <a:lnTo>
                  <a:pt x="261716" y="4734851"/>
                </a:lnTo>
                <a:lnTo>
                  <a:pt x="261716" y="4706345"/>
                </a:lnTo>
                <a:lnTo>
                  <a:pt x="209373" y="4706345"/>
                </a:lnTo>
                <a:lnTo>
                  <a:pt x="209373" y="4677839"/>
                </a:lnTo>
                <a:lnTo>
                  <a:pt x="157030" y="4677839"/>
                </a:lnTo>
                <a:lnTo>
                  <a:pt x="157030" y="4649333"/>
                </a:lnTo>
                <a:lnTo>
                  <a:pt x="104686" y="4649333"/>
                </a:lnTo>
                <a:lnTo>
                  <a:pt x="104686" y="4620827"/>
                </a:lnTo>
                <a:lnTo>
                  <a:pt x="52343" y="4620827"/>
                </a:lnTo>
                <a:lnTo>
                  <a:pt x="52343" y="4592320"/>
                </a:lnTo>
                <a:lnTo>
                  <a:pt x="0" y="4592320"/>
                </a:lnTo>
                <a:close/>
              </a:path>
            </a:pathLst>
          </a:custGeom>
          <a:gradFill flip="none" rotWithShape="1">
            <a:gsLst>
              <a:gs pos="63000">
                <a:schemeClr val="accent1">
                  <a:alpha val="0"/>
                </a:schemeClr>
              </a:gs>
              <a:gs pos="0">
                <a:schemeClr val="accent1"/>
              </a:gs>
            </a:gsLst>
            <a:lin ang="2700000" scaled="1"/>
            <a:tileRect/>
          </a:gradFill>
          <a:ln w="19050" cap="flat" cmpd="sng" algn="ctr">
            <a:noFill/>
            <a:prstDash val="solid"/>
            <a:miter lim="800000"/>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itle 1"/>
          <p:cNvSpPr txBox="1"/>
          <p:nvPr/>
        </p:nvSpPr>
        <p:spPr>
          <a:xfrm>
            <a:off x="1143848" y="-1316440"/>
            <a:ext cx="5528217" cy="50630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marL="0" marR="0" lvl="0" indent="0" algn="l" defTabSz="76771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U.S. 101" pitchFamily="2" charset="0"/>
                <a:ea typeface="宋体" panose="02010600030101010101" pitchFamily="2" charset="-122"/>
                <a:cs typeface="Open Sans Light" panose="020B0306030504020204" pitchFamily="34" charset="0"/>
                <a:sym typeface="+mn-ea"/>
              </a:rPr>
              <a:t>微信小程序施工安全举报处理-操作指南</a:t>
            </a:r>
            <a:endParaRPr kumimoji="0" lang="zh-CN" altLang="en-US" sz="2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U.S. 101" pitchFamily="2" charset="0"/>
              <a:ea typeface="宋体" panose="02010600030101010101" pitchFamily="2" charset="-122"/>
              <a:cs typeface="Open Sans Light" panose="020B0306030504020204" pitchFamily="34" charset="0"/>
              <a:sym typeface="+mn-ea"/>
            </a:endParaRPr>
          </a:p>
        </p:txBody>
      </p:sp>
      <p:pic>
        <p:nvPicPr>
          <p:cNvPr id="5" name="图片 4"/>
          <p:cNvPicPr>
            <a:picLocks noChangeAspect="1"/>
          </p:cNvPicPr>
          <p:nvPr/>
        </p:nvPicPr>
        <p:blipFill>
          <a:blip r:embed="rId2"/>
          <a:stretch>
            <a:fillRect/>
          </a:stretch>
        </p:blipFill>
        <p:spPr>
          <a:xfrm>
            <a:off x="2742535" y="1842866"/>
            <a:ext cx="2018359" cy="4131373"/>
          </a:xfrm>
          <a:prstGeom prst="rect">
            <a:avLst/>
          </a:prstGeom>
          <a:solidFill>
            <a:schemeClr val="bg1"/>
          </a:solidFill>
          <a:ln>
            <a:solidFill>
              <a:schemeClr val="accent1"/>
            </a:solidFill>
          </a:ln>
          <a:effectLst>
            <a:reflection blurRad="25400" stA="53000" endPos="5000" dist="12700" dir="5400000" sy="-100000" algn="bl" rotWithShape="0"/>
          </a:effectLst>
        </p:spPr>
      </p:pic>
      <p:sp>
        <p:nvSpPr>
          <p:cNvPr id="4" name="标题 3"/>
          <p:cNvSpPr>
            <a:spLocks noGrp="1"/>
          </p:cNvSpPr>
          <p:nvPr>
            <p:ph type="title"/>
          </p:nvPr>
        </p:nvSpPr>
        <p:spPr/>
        <p:txBody>
          <a:bodyPr/>
          <a:lstStyle/>
          <a:p>
            <a:r>
              <a:rPr lang="en-US" altLang="zh-CN" dirty="0"/>
              <a:t>4.5 </a:t>
            </a:r>
            <a:r>
              <a:rPr lang="zh-CN" altLang="en-US" dirty="0"/>
              <a:t>施工安全举报处理</a:t>
            </a:r>
            <a:endParaRPr lang="zh-CN" altLang="en-US" dirty="0"/>
          </a:p>
        </p:txBody>
      </p:sp>
      <p:pic>
        <p:nvPicPr>
          <p:cNvPr id="2" name="图片 1"/>
          <p:cNvPicPr>
            <a:picLocks noChangeAspect="1"/>
          </p:cNvPicPr>
          <p:nvPr/>
        </p:nvPicPr>
        <p:blipFill>
          <a:blip r:embed="rId3"/>
          <a:stretch>
            <a:fillRect/>
          </a:stretch>
        </p:blipFill>
        <p:spPr>
          <a:xfrm>
            <a:off x="5033279" y="1198701"/>
            <a:ext cx="2018358" cy="4110486"/>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3" name="图片 2"/>
          <p:cNvPicPr>
            <a:picLocks noChangeAspect="1"/>
          </p:cNvPicPr>
          <p:nvPr/>
        </p:nvPicPr>
        <p:blipFill>
          <a:blip r:embed="rId4"/>
          <a:stretch>
            <a:fillRect/>
          </a:stretch>
        </p:blipFill>
        <p:spPr>
          <a:xfrm>
            <a:off x="7324022" y="1852421"/>
            <a:ext cx="2049221" cy="4199206"/>
          </a:xfrm>
          <a:prstGeom prst="rect">
            <a:avLst/>
          </a:prstGeom>
          <a:solidFill>
            <a:schemeClr val="bg1"/>
          </a:solidFill>
          <a:ln>
            <a:solidFill>
              <a:schemeClr val="accent1"/>
            </a:solidFill>
          </a:ln>
          <a:effectLst>
            <a:reflection blurRad="25400" stA="53000" endPos="5000" dist="12700" dir="5400000" sy="-100000" algn="bl" rotWithShape="0"/>
          </a:effectLst>
        </p:spPr>
      </p:pic>
      <p:pic>
        <p:nvPicPr>
          <p:cNvPr id="7" name="图片 6"/>
          <p:cNvPicPr>
            <a:picLocks noChangeAspect="1"/>
          </p:cNvPicPr>
          <p:nvPr/>
        </p:nvPicPr>
        <p:blipFill>
          <a:blip r:embed="rId5"/>
          <a:stretch>
            <a:fillRect/>
          </a:stretch>
        </p:blipFill>
        <p:spPr>
          <a:xfrm>
            <a:off x="9645628" y="1211420"/>
            <a:ext cx="2046310" cy="4198097"/>
          </a:xfrm>
          <a:prstGeom prst="rect">
            <a:avLst/>
          </a:prstGeom>
          <a:solidFill>
            <a:schemeClr val="bg1"/>
          </a:solidFill>
          <a:ln>
            <a:solidFill>
              <a:schemeClr val="accent1"/>
            </a:solidFill>
          </a:ln>
          <a:effectLst>
            <a:reflection blurRad="25400" stA="53000" endPos="5000" dist="12700" dir="5400000" sy="-100000" algn="bl" rotWithShape="0"/>
          </a:effectLst>
        </p:spPr>
      </p:pic>
      <p:sp>
        <p:nvSpPr>
          <p:cNvPr id="6" name="文本框 5"/>
          <p:cNvSpPr txBox="1"/>
          <p:nvPr/>
        </p:nvSpPr>
        <p:spPr>
          <a:xfrm>
            <a:off x="440055" y="1191895"/>
            <a:ext cx="3861012" cy="461665"/>
          </a:xfrm>
          <a:prstGeom prst="rect">
            <a:avLst/>
          </a:prstGeom>
          <a:noFill/>
        </p:spPr>
        <p:txBody>
          <a:bodyPr wrap="square" rtlCol="0" anchor="t">
            <a:spAutoFit/>
          </a:bodyPr>
          <a:lstStyle/>
          <a:p>
            <a:r>
              <a:rPr lang="zh-CN" altLang="en-US" sz="2400" b="1" dirty="0">
                <a:solidFill>
                  <a:srgbClr val="5586CB"/>
                </a:solidFill>
                <a:latin typeface="微软雅黑" panose="020B0503020204020204" pitchFamily="34" charset="-122"/>
                <a:ea typeface="微软雅黑" panose="020B0503020204020204" pitchFamily="34" charset="-122"/>
                <a:cs typeface="微软雅黑" panose="020B0503020204020204" pitchFamily="34" charset="-122"/>
                <a:sym typeface="+mn-ea"/>
              </a:rPr>
              <a:t>施工安全举报处理：</a:t>
            </a:r>
            <a:endParaRPr lang="zh-CN" altLang="en-US" sz="2400" b="1" dirty="0">
              <a:solidFill>
                <a:srgbClr val="5586CB"/>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493636" y="1895549"/>
            <a:ext cx="1908959" cy="1719580"/>
          </a:xfrm>
          <a:prstGeom prst="rect">
            <a:avLst/>
          </a:prstGeom>
          <a:noFill/>
        </p:spPr>
        <p:txBody>
          <a:bodyPr wrap="square">
            <a:noAutofit/>
          </a:bodyPr>
          <a:lstStyle/>
          <a:p>
            <a:pPr algn="just" fontAlgn="auto">
              <a:lnSpc>
                <a:spcPct val="120000"/>
              </a:lnSpc>
              <a:spcAft>
                <a:spcPts val="600"/>
              </a:spcAft>
            </a:pPr>
            <a:r>
              <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mn-ea"/>
              </a:rPr>
              <a:t>可通过平台微信小程序（需登录账号）进行施工安全举报处理，支持处理情况填写、转送。</a:t>
            </a:r>
            <a:endParaRPr lang="zh-CN" altLang="en-US" kern="0" dirty="0">
              <a:solidFill>
                <a:schemeClr val="tx1">
                  <a:lumMod val="65000"/>
                  <a:lumOff val="35000"/>
                </a:schemeClr>
              </a:solidFill>
              <a:latin typeface="微软雅黑" panose="020B0503020204020204" pitchFamily="34" charset="-122"/>
              <a:ea typeface="微软雅黑" panose="020B0503020204020204" pitchFamily="34" charset="-122"/>
              <a:cs typeface="阿里巴巴普惠体" panose="00020600040101010101" pitchFamily="18" charset="-122"/>
            </a:endParaRPr>
          </a:p>
          <a:p>
            <a:pPr algn="just" fontAlgn="auto">
              <a:lnSpc>
                <a:spcPct val="120000"/>
              </a:lnSpc>
              <a:spcAft>
                <a:spcPts val="600"/>
              </a:spcAft>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fontAlgn="auto">
              <a:lnSpc>
                <a:spcPct val="120000"/>
              </a:lnSpc>
              <a:spcAft>
                <a:spcPts val="600"/>
              </a:spcAft>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梯形 21"/>
          <p:cNvSpPr/>
          <p:nvPr/>
        </p:nvSpPr>
        <p:spPr>
          <a:xfrm rot="7345047">
            <a:off x="3821765" y="4150052"/>
            <a:ext cx="675165" cy="767438"/>
          </a:xfrm>
          <a:prstGeom prst="trapezoid">
            <a:avLst>
              <a:gd name="adj" fmla="val 42120"/>
            </a:avLst>
          </a:prstGeom>
          <a:gradFill flip="none" rotWithShape="1">
            <a:gsLst>
              <a:gs pos="0">
                <a:srgbClr val="FF9F9F"/>
              </a:gs>
              <a:gs pos="100000">
                <a:srgbClr val="FF9F9F">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6"/>
          <a:stretch>
            <a:fillRect/>
          </a:stretch>
        </p:blipFill>
        <p:spPr>
          <a:xfrm>
            <a:off x="4447028" y="4672387"/>
            <a:ext cx="305201" cy="392722"/>
          </a:xfrm>
          <a:prstGeom prst="rect">
            <a:avLst/>
          </a:prstGeom>
          <a:ln w="15875">
            <a:noFill/>
          </a:ln>
        </p:spPr>
      </p:pic>
      <p:pic>
        <p:nvPicPr>
          <p:cNvPr id="24" name="图片 23"/>
          <p:cNvPicPr>
            <a:picLocks noChangeAspect="1"/>
          </p:cNvPicPr>
          <p:nvPr/>
        </p:nvPicPr>
        <p:blipFill>
          <a:blip r:embed="rId6"/>
          <a:stretch>
            <a:fillRect/>
          </a:stretch>
        </p:blipFill>
        <p:spPr>
          <a:xfrm>
            <a:off x="3610240" y="3889616"/>
            <a:ext cx="598783" cy="770493"/>
          </a:xfrm>
          <a:prstGeom prst="rect">
            <a:avLst/>
          </a:prstGeom>
          <a:ln>
            <a:solidFill>
              <a:srgbClr val="FF0000"/>
            </a:solidFill>
          </a:ln>
        </p:spPr>
      </p:pic>
      <p:sp>
        <p:nvSpPr>
          <p:cNvPr id="12" name="圆角矩形 34"/>
          <p:cNvSpPr/>
          <p:nvPr>
            <p:custDataLst>
              <p:tags r:id="rId7"/>
            </p:custDataLst>
          </p:nvPr>
        </p:nvSpPr>
        <p:spPr>
          <a:xfrm>
            <a:off x="399415" y="1807845"/>
            <a:ext cx="2007870" cy="2162175"/>
          </a:xfrm>
          <a:prstGeom prst="roundRect">
            <a:avLst>
              <a:gd name="adj" fmla="val 0"/>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93"/>
          <p:cNvSpPr/>
          <p:nvPr>
            <p:custDataLst>
              <p:tags r:id="rId8"/>
            </p:custDataLst>
          </p:nvPr>
        </p:nvSpPr>
        <p:spPr>
          <a:xfrm>
            <a:off x="373380" y="1726124"/>
            <a:ext cx="361951" cy="28829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93"/>
          <p:cNvSpPr/>
          <p:nvPr>
            <p:custDataLst>
              <p:tags r:id="rId9"/>
            </p:custDataLst>
          </p:nvPr>
        </p:nvSpPr>
        <p:spPr>
          <a:xfrm rot="10800000">
            <a:off x="2108320" y="3754881"/>
            <a:ext cx="361951" cy="288291"/>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8"/>
          <p:cNvPicPr>
            <a:picLocks noChangeAspect="1"/>
          </p:cNvPicPr>
          <p:nvPr/>
        </p:nvPicPr>
        <p:blipFill>
          <a:blip r:embed="rId1"/>
          <a:srcRect l="14959" t="9231" r="14290" b="8298"/>
          <a:stretch>
            <a:fillRect/>
          </a:stretch>
        </p:blipFill>
        <p:spPr>
          <a:xfrm>
            <a:off x="9061877" y="1215135"/>
            <a:ext cx="2328483" cy="5017770"/>
          </a:xfrm>
          <a:prstGeom prst="roundRect">
            <a:avLst>
              <a:gd name="adj" fmla="val 14765"/>
            </a:avLst>
          </a:prstGeom>
        </p:spPr>
      </p:pic>
      <p:pic>
        <p:nvPicPr>
          <p:cNvPr id="10" name="图片 9" descr="10"/>
          <p:cNvPicPr>
            <a:picLocks noChangeAspect="1"/>
          </p:cNvPicPr>
          <p:nvPr/>
        </p:nvPicPr>
        <p:blipFill>
          <a:blip r:embed="rId2"/>
          <a:srcRect l="14493" t="7544" r="12594" b="9932"/>
          <a:stretch>
            <a:fillRect/>
          </a:stretch>
        </p:blipFill>
        <p:spPr>
          <a:xfrm>
            <a:off x="4141470" y="1146810"/>
            <a:ext cx="2374265" cy="5017770"/>
          </a:xfrm>
          <a:prstGeom prst="roundRect">
            <a:avLst>
              <a:gd name="adj" fmla="val 13887"/>
            </a:avLst>
          </a:prstGeom>
        </p:spPr>
      </p:pic>
      <p:pic>
        <p:nvPicPr>
          <p:cNvPr id="2" name="图片 1" descr="04"/>
          <p:cNvPicPr>
            <a:picLocks noChangeAspect="1"/>
          </p:cNvPicPr>
          <p:nvPr/>
        </p:nvPicPr>
        <p:blipFill>
          <a:blip r:embed="rId3"/>
          <a:srcRect l="14023" t="6638" r="12945" b="7282"/>
          <a:stretch>
            <a:fillRect/>
          </a:stretch>
        </p:blipFill>
        <p:spPr>
          <a:xfrm>
            <a:off x="787317" y="1122045"/>
            <a:ext cx="2393860" cy="5044650"/>
          </a:xfrm>
          <a:prstGeom prst="roundRect">
            <a:avLst>
              <a:gd name="adj" fmla="val 13484"/>
            </a:avLst>
          </a:prstGeom>
        </p:spPr>
      </p:pic>
      <p:pic>
        <p:nvPicPr>
          <p:cNvPr id="8" name="图片 7" descr="形状&#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1310" y="1120775"/>
            <a:ext cx="2384425" cy="5112385"/>
          </a:xfrm>
          <a:prstGeom prst="rect">
            <a:avLst/>
          </a:prstGeom>
          <a:effectLst/>
        </p:spPr>
      </p:pic>
      <p:pic>
        <p:nvPicPr>
          <p:cNvPr id="9" name="图片 8" descr="形状&#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528" y="1148925"/>
            <a:ext cx="2383155" cy="5124450"/>
          </a:xfrm>
          <a:prstGeom prst="rect">
            <a:avLst/>
          </a:prstGeom>
          <a:effectLst/>
        </p:spPr>
      </p:pic>
      <p:pic>
        <p:nvPicPr>
          <p:cNvPr id="7" name="图片 6" descr="形状&#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756" y="1122045"/>
            <a:ext cx="2402421" cy="5124195"/>
          </a:xfrm>
          <a:prstGeom prst="rect">
            <a:avLst/>
          </a:prstGeom>
          <a:effectLst/>
        </p:spPr>
      </p:pic>
      <p:pic>
        <p:nvPicPr>
          <p:cNvPr id="30" name="图片 29" descr="微信图片_20241127190422"/>
          <p:cNvPicPr/>
          <p:nvPr/>
        </p:nvPicPr>
        <p:blipFill rotWithShape="1">
          <a:blip r:embed="rId5"/>
          <a:srcRect l="5936" t="35743" r="70243" b="53274"/>
          <a:stretch>
            <a:fillRect/>
          </a:stretch>
        </p:blipFill>
        <p:spPr>
          <a:xfrm>
            <a:off x="6750306" y="3738854"/>
            <a:ext cx="1410874" cy="1410874"/>
          </a:xfrm>
          <a:prstGeom prst="ellipse">
            <a:avLst/>
          </a:prstGeom>
          <a:ln w="19050">
            <a:solidFill>
              <a:schemeClr val="accent1"/>
            </a:solidFill>
          </a:ln>
        </p:spPr>
      </p:pic>
      <p:pic>
        <p:nvPicPr>
          <p:cNvPr id="31" name="Picture 2" descr="查看图片"/>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3160548" y="2605771"/>
            <a:ext cx="816269" cy="93096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接连接符 25"/>
          <p:cNvCxnSpPr/>
          <p:nvPr/>
        </p:nvCxnSpPr>
        <p:spPr>
          <a:xfrm flipH="1">
            <a:off x="4657725" y="4442386"/>
            <a:ext cx="2084375" cy="0"/>
          </a:xfrm>
          <a:prstGeom prst="line">
            <a:avLst/>
          </a:prstGeom>
          <a:ln w="15875">
            <a:solidFill>
              <a:schemeClr val="accent1"/>
            </a:solidFill>
            <a:prstDash val="dash"/>
            <a:headEnd type="oval"/>
          </a:ln>
        </p:spPr>
        <p:style>
          <a:lnRef idx="2">
            <a:schemeClr val="accent1"/>
          </a:lnRef>
          <a:fillRef idx="0">
            <a:schemeClr val="accent1"/>
          </a:fillRef>
          <a:effectRef idx="1">
            <a:schemeClr val="accent1"/>
          </a:effectRef>
          <a:fontRef idx="minor">
            <a:schemeClr val="tx1"/>
          </a:fontRef>
        </p:style>
      </p:cxnSp>
      <p:pic>
        <p:nvPicPr>
          <p:cNvPr id="37" name="Picture 2" descr="查看图片"/>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7662257" y="2555385"/>
            <a:ext cx="816269" cy="930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查看图片"/>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2190" y="4634742"/>
            <a:ext cx="358682" cy="513081"/>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4281487" y="2898031"/>
            <a:ext cx="528638" cy="513080"/>
          </a:xfrm>
          <a:prstGeom prst="rect">
            <a:avLst/>
          </a:prstGeom>
          <a:solidFill>
            <a:srgbClr val="181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txBox="1"/>
          <p:nvPr/>
        </p:nvSpPr>
        <p:spPr>
          <a:xfrm>
            <a:off x="4030820" y="167704"/>
            <a:ext cx="4130360" cy="655903"/>
          </a:xfrm>
          <a:prstGeom prst="rect">
            <a:avLst/>
          </a:prstGeom>
        </p:spPr>
        <p:txBody>
          <a:bodyPr anchor="ctr">
            <a:noAutofit/>
          </a:bodyPr>
          <a:lstStyle>
            <a:lvl1pPr>
              <a:lnSpc>
                <a:spcPct val="90000"/>
              </a:lnSpc>
              <a:spcBef>
                <a:spcPct val="0"/>
              </a:spcBef>
              <a:buNone/>
              <a:defRPr sz="2800" b="1">
                <a:latin typeface="+mj-ea"/>
                <a:ea typeface="+mj-ea"/>
                <a:cs typeface="+mj-cs"/>
              </a:defRPr>
            </a:lvl1pPr>
          </a:lstStyle>
          <a:p>
            <a:pPr algn="ctr">
              <a:lnSpc>
                <a:spcPct val="100000"/>
              </a:lnSpc>
              <a:spcAft>
                <a:spcPts val="600"/>
              </a:spcAft>
            </a:pPr>
            <a:r>
              <a:rPr lang="zh-CN" altLang="en-US"/>
              <a:t>快速访问我的小程序</a:t>
            </a:r>
            <a:endParaRPr lang="zh-CN" altLang="en-US" sz="3200" dirty="0">
              <a:gradFill>
                <a:gsLst>
                  <a:gs pos="0">
                    <a:schemeClr val="accent1"/>
                  </a:gs>
                  <a:gs pos="100000">
                    <a:schemeClr val="tx2"/>
                  </a:gs>
                </a:gsLst>
                <a:lin ang="5400000" scaled="1"/>
              </a:gradFill>
            </a:endParaRPr>
          </a:p>
        </p:txBody>
      </p:sp>
      <p:pic>
        <p:nvPicPr>
          <p:cNvPr id="13" name="Picture 2" descr="查看图片"/>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0800000">
            <a:off x="1537125" y="1968974"/>
            <a:ext cx="816269" cy="930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8"/>
          <p:cNvPicPr>
            <a:picLocks noChangeAspect="1"/>
          </p:cNvPicPr>
          <p:nvPr/>
        </p:nvPicPr>
        <p:blipFill>
          <a:blip r:embed="rId1"/>
          <a:srcRect l="14911" t="8076" r="13191" b="8960"/>
          <a:stretch>
            <a:fillRect/>
          </a:stretch>
        </p:blipFill>
        <p:spPr>
          <a:xfrm>
            <a:off x="9174480" y="1212176"/>
            <a:ext cx="2326958" cy="4963795"/>
          </a:xfrm>
          <a:prstGeom prst="roundRect">
            <a:avLst>
              <a:gd name="adj" fmla="val 9135"/>
            </a:avLst>
          </a:prstGeom>
        </p:spPr>
      </p:pic>
      <p:pic>
        <p:nvPicPr>
          <p:cNvPr id="10" name="图片 9" descr="03"/>
          <p:cNvPicPr>
            <a:picLocks noChangeAspect="1"/>
          </p:cNvPicPr>
          <p:nvPr/>
        </p:nvPicPr>
        <p:blipFill>
          <a:blip r:embed="rId2"/>
          <a:srcRect l="13354" t="7693" r="13704" b="6885"/>
          <a:stretch>
            <a:fillRect/>
          </a:stretch>
        </p:blipFill>
        <p:spPr>
          <a:xfrm>
            <a:off x="4537921" y="1246901"/>
            <a:ext cx="2370119" cy="4963795"/>
          </a:xfrm>
          <a:prstGeom prst="roundRect">
            <a:avLst/>
          </a:prstGeom>
        </p:spPr>
      </p:pic>
      <p:pic>
        <p:nvPicPr>
          <p:cNvPr id="2" name="图片 1" descr="05"/>
          <p:cNvPicPr>
            <a:picLocks noChangeAspect="1"/>
          </p:cNvPicPr>
          <p:nvPr/>
        </p:nvPicPr>
        <p:blipFill>
          <a:blip r:embed="rId3"/>
          <a:stretch>
            <a:fillRect/>
          </a:stretch>
        </p:blipFill>
        <p:spPr>
          <a:xfrm>
            <a:off x="213995" y="799862"/>
            <a:ext cx="3249930" cy="5810885"/>
          </a:xfrm>
          <a:prstGeom prst="rect">
            <a:avLst/>
          </a:prstGeom>
        </p:spPr>
      </p:pic>
      <p:pic>
        <p:nvPicPr>
          <p:cNvPr id="9" name="图片 8" descr="形状&#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40" y="1137047"/>
            <a:ext cx="2448560" cy="5073650"/>
          </a:xfrm>
          <a:prstGeom prst="rect">
            <a:avLst/>
          </a:prstGeom>
          <a:effectLst/>
        </p:spPr>
      </p:pic>
      <p:pic>
        <p:nvPicPr>
          <p:cNvPr id="7" name="图片 6" descr="形状&#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7760" y="1137472"/>
            <a:ext cx="2402421" cy="5124195"/>
          </a:xfrm>
          <a:prstGeom prst="rect">
            <a:avLst/>
          </a:prstGeom>
          <a:effectLst/>
        </p:spPr>
      </p:pic>
      <p:pic>
        <p:nvPicPr>
          <p:cNvPr id="15" name="Picture 2" descr="查看图片"/>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3309233" y="2843468"/>
            <a:ext cx="816269" cy="93096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p:cNvPicPr/>
          <p:nvPr/>
        </p:nvPicPr>
        <p:blipFill>
          <a:blip r:embed="rId7"/>
          <a:srcRect l="4783" t="17897" r="72257" b="70648"/>
          <a:stretch>
            <a:fillRect/>
          </a:stretch>
        </p:blipFill>
        <p:spPr>
          <a:xfrm>
            <a:off x="6570963" y="2639877"/>
            <a:ext cx="1141887" cy="1211580"/>
          </a:xfrm>
          <a:prstGeom prst="roundRect">
            <a:avLst>
              <a:gd name="adj" fmla="val 6657"/>
            </a:avLst>
          </a:prstGeom>
          <a:ln w="19050">
            <a:solidFill>
              <a:schemeClr val="accent1"/>
            </a:solidFill>
          </a:ln>
          <a:effectLst>
            <a:outerShdw blurRad="127000" algn="ctr" rotWithShape="0">
              <a:schemeClr val="accent1">
                <a:alpha val="40000"/>
              </a:schemeClr>
            </a:outerShdw>
          </a:effectLst>
        </p:spPr>
      </p:pic>
      <p:cxnSp>
        <p:nvCxnSpPr>
          <p:cNvPr id="18" name="直接连接符 17"/>
          <p:cNvCxnSpPr/>
          <p:nvPr/>
        </p:nvCxnSpPr>
        <p:spPr>
          <a:xfrm flipH="1" flipV="1">
            <a:off x="4965048" y="3245667"/>
            <a:ext cx="1572895" cy="8255"/>
          </a:xfrm>
          <a:prstGeom prst="line">
            <a:avLst/>
          </a:prstGeom>
          <a:ln w="15875">
            <a:solidFill>
              <a:schemeClr val="accent1"/>
            </a:solidFill>
            <a:prstDash val="dash"/>
            <a:headEnd type="oval"/>
          </a:ln>
        </p:spPr>
        <p:style>
          <a:lnRef idx="2">
            <a:schemeClr val="accent1"/>
          </a:lnRef>
          <a:fillRef idx="0">
            <a:schemeClr val="accent1"/>
          </a:fillRef>
          <a:effectRef idx="1">
            <a:schemeClr val="accent1"/>
          </a:effectRef>
          <a:fontRef idx="minor">
            <a:schemeClr val="tx1"/>
          </a:fontRef>
        </p:style>
      </p:cxnSp>
      <p:pic>
        <p:nvPicPr>
          <p:cNvPr id="26" name="Picture 2" descr="查看图片"/>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7803133" y="2780186"/>
            <a:ext cx="816269" cy="930962"/>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descr="形状&#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680" y="1132802"/>
            <a:ext cx="2383155" cy="5124450"/>
          </a:xfrm>
          <a:prstGeom prst="rect">
            <a:avLst/>
          </a:prstGeom>
          <a:effectLst/>
        </p:spPr>
      </p:pic>
      <p:sp>
        <p:nvSpPr>
          <p:cNvPr id="4" name="矩形 3"/>
          <p:cNvSpPr/>
          <p:nvPr/>
        </p:nvSpPr>
        <p:spPr>
          <a:xfrm>
            <a:off x="4714541" y="2090817"/>
            <a:ext cx="680419" cy="5490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descr="查看图片"/>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9250" y="5464412"/>
            <a:ext cx="358682" cy="5130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查看图片"/>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5887" y="3330837"/>
            <a:ext cx="358682" cy="513081"/>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2"/>
          <p:cNvSpPr txBox="1"/>
          <p:nvPr/>
        </p:nvSpPr>
        <p:spPr>
          <a:xfrm>
            <a:off x="4030820" y="167704"/>
            <a:ext cx="4130360" cy="655903"/>
          </a:xfrm>
          <a:prstGeom prst="rect">
            <a:avLst/>
          </a:prstGeom>
        </p:spPr>
        <p:txBody>
          <a:bodyPr anchor="ctr">
            <a:noAutofit/>
          </a:bodyPr>
          <a:lstStyle>
            <a:lvl1pPr>
              <a:lnSpc>
                <a:spcPct val="90000"/>
              </a:lnSpc>
              <a:spcBef>
                <a:spcPct val="0"/>
              </a:spcBef>
              <a:buNone/>
              <a:defRPr sz="2800" b="1">
                <a:latin typeface="+mj-ea"/>
                <a:ea typeface="+mj-ea"/>
                <a:cs typeface="+mj-cs"/>
              </a:defRPr>
            </a:lvl1pPr>
          </a:lstStyle>
          <a:p>
            <a:pPr algn="ctr">
              <a:lnSpc>
                <a:spcPct val="100000"/>
              </a:lnSpc>
              <a:spcAft>
                <a:spcPts val="600"/>
              </a:spcAft>
            </a:pPr>
            <a:r>
              <a:rPr lang="zh-CN" altLang="en-US"/>
              <a:t>访问我的小程序</a:t>
            </a:r>
            <a:endParaRPr lang="zh-CN" altLang="en-US" sz="3200" dirty="0">
              <a:gradFill>
                <a:gsLst>
                  <a:gs pos="0">
                    <a:schemeClr val="accent1"/>
                  </a:gs>
                  <a:gs pos="100000">
                    <a:schemeClr val="tx2"/>
                  </a:gs>
                </a:gsLst>
                <a:lin ang="5400000" scaled="1"/>
              </a:gra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1"/>
          <p:cNvPicPr>
            <a:picLocks noChangeAspect="1"/>
          </p:cNvPicPr>
          <p:nvPr/>
        </p:nvPicPr>
        <p:blipFill>
          <a:blip r:embed="rId1"/>
          <a:srcRect l="13729" t="6793" r="12671" b="8527"/>
          <a:stretch>
            <a:fillRect/>
          </a:stretch>
        </p:blipFill>
        <p:spPr>
          <a:xfrm>
            <a:off x="8832850" y="1132249"/>
            <a:ext cx="2389563" cy="5095440"/>
          </a:xfrm>
          <a:prstGeom prst="roundRect">
            <a:avLst/>
          </a:prstGeom>
        </p:spPr>
      </p:pic>
      <p:pic>
        <p:nvPicPr>
          <p:cNvPr id="4" name="图片 3"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2850" y="1132250"/>
            <a:ext cx="2389563" cy="5095440"/>
          </a:xfrm>
          <a:prstGeom prst="rect">
            <a:avLst/>
          </a:prstGeom>
          <a:effectLst/>
        </p:spPr>
      </p:pic>
      <p:sp>
        <p:nvSpPr>
          <p:cNvPr id="10" name="矩形: 圆角 9"/>
          <p:cNvSpPr/>
          <p:nvPr/>
        </p:nvSpPr>
        <p:spPr>
          <a:xfrm>
            <a:off x="160432" y="2304521"/>
            <a:ext cx="3669649" cy="655903"/>
          </a:xfrm>
          <a:prstGeom prst="roundRect">
            <a:avLst>
              <a:gd name="adj" fmla="val 84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建筑施工安全生产管理人员</a:t>
            </a:r>
            <a:endParaRPr lang="en-US" altLang="zh-CN" b="1" dirty="0"/>
          </a:p>
        </p:txBody>
      </p:sp>
      <p:sp>
        <p:nvSpPr>
          <p:cNvPr id="19" name="矩形: 圆角 18"/>
          <p:cNvSpPr/>
          <p:nvPr/>
        </p:nvSpPr>
        <p:spPr>
          <a:xfrm>
            <a:off x="160433" y="3084760"/>
            <a:ext cx="3661357" cy="585291"/>
          </a:xfrm>
          <a:prstGeom prst="roundRect">
            <a:avLst>
              <a:gd name="adj" fmla="val 84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建筑施工特种作业人员</a:t>
            </a:r>
            <a:endParaRPr lang="en-US" altLang="zh-CN" b="1" dirty="0"/>
          </a:p>
        </p:txBody>
      </p:sp>
      <p:sp>
        <p:nvSpPr>
          <p:cNvPr id="20" name="矩形: 圆角 19"/>
          <p:cNvSpPr/>
          <p:nvPr/>
        </p:nvSpPr>
        <p:spPr>
          <a:xfrm>
            <a:off x="179265" y="1594894"/>
            <a:ext cx="3669650" cy="585291"/>
          </a:xfrm>
          <a:prstGeom prst="roundRect">
            <a:avLst>
              <a:gd name="adj" fmla="val 84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持安许证的企业法人</a:t>
            </a:r>
            <a:endParaRPr lang="en-US" altLang="zh-CN" b="1" dirty="0"/>
          </a:p>
        </p:txBody>
      </p:sp>
      <p:sp>
        <p:nvSpPr>
          <p:cNvPr id="21" name="矩形: 圆角 20"/>
          <p:cNvSpPr/>
          <p:nvPr/>
        </p:nvSpPr>
        <p:spPr>
          <a:xfrm>
            <a:off x="158853" y="3786930"/>
            <a:ext cx="3669650" cy="585291"/>
          </a:xfrm>
          <a:prstGeom prst="roundRect">
            <a:avLst>
              <a:gd name="adj" fmla="val 84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建筑起重机械使用单位项目负责人</a:t>
            </a:r>
            <a:endParaRPr lang="en-US" altLang="zh-CN" b="1" dirty="0"/>
          </a:p>
        </p:txBody>
      </p:sp>
      <p:pic>
        <p:nvPicPr>
          <p:cNvPr id="6" name="图片 5" descr="8"/>
          <p:cNvPicPr>
            <a:picLocks noChangeAspect="1"/>
          </p:cNvPicPr>
          <p:nvPr/>
        </p:nvPicPr>
        <p:blipFill>
          <a:blip r:embed="rId3"/>
          <a:srcRect l="13188" t="6804" r="13503" b="8516"/>
          <a:stretch>
            <a:fillRect/>
          </a:stretch>
        </p:blipFill>
        <p:spPr>
          <a:xfrm>
            <a:off x="4514850" y="1132249"/>
            <a:ext cx="2368550" cy="5095441"/>
          </a:xfrm>
          <a:prstGeom prst="roundRect">
            <a:avLst/>
          </a:prstGeom>
        </p:spPr>
      </p:pic>
      <p:pic>
        <p:nvPicPr>
          <p:cNvPr id="17" name="图片 16"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5587" y="1132450"/>
            <a:ext cx="2388870" cy="5103495"/>
          </a:xfrm>
          <a:prstGeom prst="rect">
            <a:avLst/>
          </a:prstGeom>
          <a:effectLst/>
        </p:spPr>
      </p:pic>
      <p:pic>
        <p:nvPicPr>
          <p:cNvPr id="3076" name="Picture 4" descr="查看图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6390" y="3381592"/>
            <a:ext cx="358682" cy="513081"/>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8"/>
          <p:cNvPicPr>
            <a:picLocks noChangeAspect="1"/>
          </p:cNvPicPr>
          <p:nvPr/>
        </p:nvPicPr>
        <p:blipFill>
          <a:blip r:embed="rId3"/>
          <a:srcRect l="21218" t="35320" r="20041" b="53009"/>
          <a:stretch>
            <a:fillRect/>
          </a:stretch>
        </p:blipFill>
        <p:spPr>
          <a:xfrm>
            <a:off x="6258322" y="1915389"/>
            <a:ext cx="1897856" cy="702310"/>
          </a:xfrm>
          <a:prstGeom prst="roundRect">
            <a:avLst>
              <a:gd name="adj" fmla="val 11609"/>
            </a:avLst>
          </a:prstGeom>
          <a:ln w="15875">
            <a:solidFill>
              <a:schemeClr val="accent1"/>
            </a:solidFill>
          </a:ln>
          <a:effectLst>
            <a:outerShdw blurRad="190500" algn="ctr" rotWithShape="0">
              <a:schemeClr val="accent1">
                <a:alpha val="40000"/>
              </a:schemeClr>
            </a:outerShdw>
          </a:effectLst>
        </p:spPr>
      </p:pic>
      <p:cxnSp>
        <p:nvCxnSpPr>
          <p:cNvPr id="9" name="直接连接符 8"/>
          <p:cNvCxnSpPr/>
          <p:nvPr/>
        </p:nvCxnSpPr>
        <p:spPr>
          <a:xfrm>
            <a:off x="7207250" y="2617699"/>
            <a:ext cx="0" cy="402722"/>
          </a:xfrm>
          <a:prstGeom prst="line">
            <a:avLst/>
          </a:prstGeom>
          <a:ln w="15875">
            <a:solidFill>
              <a:schemeClr val="accent1"/>
            </a:solidFill>
            <a:prstDash val="dash"/>
            <a:headEnd type="oval"/>
          </a:ln>
        </p:spPr>
        <p:style>
          <a:lnRef idx="2">
            <a:schemeClr val="accent1"/>
          </a:lnRef>
          <a:fillRef idx="0">
            <a:schemeClr val="accent1"/>
          </a:fillRef>
          <a:effectRef idx="1">
            <a:schemeClr val="accent1"/>
          </a:effectRef>
          <a:fontRef idx="minor">
            <a:schemeClr val="tx1"/>
          </a:fontRef>
        </p:style>
      </p:cxnSp>
      <p:cxnSp>
        <p:nvCxnSpPr>
          <p:cNvPr id="11" name="直接连接符 10"/>
          <p:cNvCxnSpPr/>
          <p:nvPr/>
        </p:nvCxnSpPr>
        <p:spPr>
          <a:xfrm flipH="1">
            <a:off x="6333173" y="3020421"/>
            <a:ext cx="874077" cy="0"/>
          </a:xfrm>
          <a:prstGeom prst="line">
            <a:avLst/>
          </a:prstGeom>
          <a:ln w="15875">
            <a:solidFill>
              <a:schemeClr val="accent1"/>
            </a:solidFill>
            <a:prstDash val="dash"/>
            <a:headEnd type="none"/>
          </a:ln>
        </p:spPr>
        <p:style>
          <a:lnRef idx="2">
            <a:schemeClr val="accent1"/>
          </a:lnRef>
          <a:fillRef idx="0">
            <a:schemeClr val="accent1"/>
          </a:fillRef>
          <a:effectRef idx="1">
            <a:schemeClr val="accent1"/>
          </a:effectRef>
          <a:fontRef idx="minor">
            <a:schemeClr val="tx1"/>
          </a:fontRef>
        </p:style>
      </p:cxnSp>
      <p:pic>
        <p:nvPicPr>
          <p:cNvPr id="14" name="Picture 2" descr="查看图片"/>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8157844" y="1866048"/>
            <a:ext cx="702310" cy="800992"/>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2"/>
          <p:cNvSpPr txBox="1"/>
          <p:nvPr/>
        </p:nvSpPr>
        <p:spPr>
          <a:xfrm>
            <a:off x="4030820" y="167704"/>
            <a:ext cx="4130360" cy="655903"/>
          </a:xfrm>
          <a:prstGeom prst="rect">
            <a:avLst/>
          </a:prstGeom>
        </p:spPr>
        <p:txBody>
          <a:bodyPr anchor="ctr">
            <a:noAutofit/>
          </a:bodyPr>
          <a:lstStyle>
            <a:lvl1pPr>
              <a:lnSpc>
                <a:spcPct val="90000"/>
              </a:lnSpc>
              <a:spcBef>
                <a:spcPct val="0"/>
              </a:spcBef>
              <a:buNone/>
              <a:defRPr sz="2800" b="1">
                <a:latin typeface="+mj-ea"/>
                <a:ea typeface="+mj-ea"/>
                <a:cs typeface="+mj-cs"/>
              </a:defRPr>
            </a:lvl1pPr>
          </a:lstStyle>
          <a:p>
            <a:pPr algn="ctr">
              <a:lnSpc>
                <a:spcPct val="100000"/>
              </a:lnSpc>
              <a:spcAft>
                <a:spcPts val="600"/>
              </a:spcAft>
            </a:pPr>
            <a:r>
              <a:rPr lang="zh-CN" altLang="en-US"/>
              <a:t>持证亮证</a:t>
            </a:r>
            <a:endParaRPr lang="zh-CN" altLang="en-US" sz="3200" dirty="0">
              <a:gradFill>
                <a:gsLst>
                  <a:gs pos="0">
                    <a:schemeClr val="accent1"/>
                  </a:gs>
                  <a:gs pos="100000">
                    <a:schemeClr val="tx2"/>
                  </a:gs>
                </a:gsLst>
                <a:lin ang="5400000" scaled="1"/>
              </a:gradFill>
            </a:endParaRPr>
          </a:p>
        </p:txBody>
      </p:sp>
      <p:sp>
        <p:nvSpPr>
          <p:cNvPr id="7" name="矩形: 圆角 6"/>
          <p:cNvSpPr/>
          <p:nvPr/>
        </p:nvSpPr>
        <p:spPr>
          <a:xfrm>
            <a:off x="158853" y="4553479"/>
            <a:ext cx="3669650" cy="585291"/>
          </a:xfrm>
          <a:prstGeom prst="roundRect">
            <a:avLst>
              <a:gd name="adj" fmla="val 84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建筑起重机械产权单位法人</a:t>
            </a:r>
            <a:endParaRPr lang="en-US" altLang="zh-CN" b="1" dirty="0"/>
          </a:p>
        </p:txBody>
      </p:sp>
      <p:sp>
        <p:nvSpPr>
          <p:cNvPr id="8" name="矩形: 圆角 7"/>
          <p:cNvSpPr/>
          <p:nvPr/>
        </p:nvSpPr>
        <p:spPr>
          <a:xfrm>
            <a:off x="158853" y="5238142"/>
            <a:ext cx="3669650" cy="585291"/>
          </a:xfrm>
          <a:prstGeom prst="roundRect">
            <a:avLst>
              <a:gd name="adj" fmla="val 84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房屋市政工程施工安全监督人员</a:t>
            </a:r>
            <a:endParaRPr lang="en-US" altLang="zh-CN"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424803" y="1162943"/>
            <a:ext cx="2309495" cy="5010785"/>
          </a:xfrm>
          <a:prstGeom prst="roundRect">
            <a:avLst>
              <a:gd name="adj" fmla="val 11609"/>
            </a:avLst>
          </a:prstGeom>
        </p:spPr>
      </p:pic>
      <p:pic>
        <p:nvPicPr>
          <p:cNvPr id="4" name="图片 3"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877" y="1120942"/>
            <a:ext cx="2402421" cy="5124195"/>
          </a:xfrm>
          <a:prstGeom prst="rect">
            <a:avLst/>
          </a:prstGeom>
          <a:effectLst/>
        </p:spPr>
      </p:pic>
      <p:pic>
        <p:nvPicPr>
          <p:cNvPr id="37" name="Picture 2" descr="查看图片"/>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5395949" y="2769276"/>
            <a:ext cx="1032758" cy="11778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查看图片"/>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6092" y="5143611"/>
            <a:ext cx="358682" cy="513081"/>
          </a:xfrm>
          <a:prstGeom prst="rect">
            <a:avLst/>
          </a:prstGeom>
          <a:noFill/>
          <a:extLst>
            <a:ext uri="{909E8E84-426E-40DD-AFC4-6F175D3DCCD1}">
              <a14:hiddenFill xmlns:a14="http://schemas.microsoft.com/office/drawing/2010/main">
                <a:solidFill>
                  <a:srgbClr val="FFFFFF"/>
                </a:solidFill>
              </a14:hiddenFill>
            </a:ext>
          </a:extLst>
        </p:spPr>
      </p:pic>
      <p:sp>
        <p:nvSpPr>
          <p:cNvPr id="7" name="标题 2"/>
          <p:cNvSpPr txBox="1"/>
          <p:nvPr/>
        </p:nvSpPr>
        <p:spPr>
          <a:xfrm>
            <a:off x="4030820" y="167704"/>
            <a:ext cx="4130360" cy="655903"/>
          </a:xfrm>
          <a:prstGeom prst="rect">
            <a:avLst/>
          </a:prstGeom>
        </p:spPr>
        <p:txBody>
          <a:bodyPr anchor="ctr">
            <a:noAutofit/>
          </a:bodyPr>
          <a:lstStyle>
            <a:lvl1pPr>
              <a:lnSpc>
                <a:spcPct val="90000"/>
              </a:lnSpc>
              <a:spcBef>
                <a:spcPct val="0"/>
              </a:spcBef>
              <a:buNone/>
              <a:defRPr sz="2800" b="1">
                <a:latin typeface="+mj-ea"/>
                <a:ea typeface="+mj-ea"/>
                <a:cs typeface="+mj-cs"/>
              </a:defRPr>
            </a:lvl1pPr>
          </a:lstStyle>
          <a:p>
            <a:pPr algn="ctr">
              <a:lnSpc>
                <a:spcPct val="100000"/>
              </a:lnSpc>
              <a:spcAft>
                <a:spcPts val="600"/>
              </a:spcAft>
            </a:pPr>
            <a:r>
              <a:rPr lang="zh-CN" altLang="en-US"/>
              <a:t>持证亮证</a:t>
            </a:r>
            <a:endParaRPr lang="zh-CN" altLang="en-US" sz="3200" dirty="0">
              <a:gradFill>
                <a:gsLst>
                  <a:gs pos="0">
                    <a:schemeClr val="accent1"/>
                  </a:gs>
                  <a:gs pos="100000">
                    <a:schemeClr val="tx2"/>
                  </a:gs>
                </a:gsLst>
                <a:lin ang="5400000" scaled="1"/>
              </a:gradFill>
            </a:endParaRPr>
          </a:p>
        </p:txBody>
      </p:sp>
      <p:pic>
        <p:nvPicPr>
          <p:cNvPr id="9" name="图片 8"/>
          <p:cNvPicPr>
            <a:picLocks noChangeAspect="1"/>
          </p:cNvPicPr>
          <p:nvPr/>
        </p:nvPicPr>
        <p:blipFill>
          <a:blip r:embed="rId6"/>
          <a:srcRect t="9775"/>
          <a:stretch>
            <a:fillRect/>
          </a:stretch>
        </p:blipFill>
        <p:spPr>
          <a:xfrm>
            <a:off x="7168420" y="1626258"/>
            <a:ext cx="2247899" cy="4461972"/>
          </a:xfrm>
          <a:prstGeom prst="rect">
            <a:avLst/>
          </a:prstGeom>
        </p:spPr>
      </p:pic>
      <p:pic>
        <p:nvPicPr>
          <p:cNvPr id="10" name="图片 9"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1268" y="1120687"/>
            <a:ext cx="2402205" cy="5124450"/>
          </a:xfrm>
          <a:prstGeom prst="rect">
            <a:avLst/>
          </a:prstGeom>
          <a:effectLst/>
        </p:spPr>
      </p:pic>
      <p:pic>
        <p:nvPicPr>
          <p:cNvPr id="11" name="图片 10" descr="02"/>
          <p:cNvPicPr>
            <a:picLocks noChangeAspect="1"/>
          </p:cNvPicPr>
          <p:nvPr/>
        </p:nvPicPr>
        <p:blipFill rotWithShape="1">
          <a:blip r:embed="rId7"/>
          <a:srcRect l="28583" t="21756" r="26843" b="53319"/>
          <a:stretch>
            <a:fillRect/>
          </a:stretch>
        </p:blipFill>
        <p:spPr>
          <a:xfrm>
            <a:off x="7397992" y="2371840"/>
            <a:ext cx="1805921" cy="1805921"/>
          </a:xfrm>
          <a:prstGeom prst="ellipse">
            <a:avLst/>
          </a:prstGeom>
          <a:effectLst/>
        </p:spPr>
      </p:pic>
      <p:sp>
        <p:nvSpPr>
          <p:cNvPr id="12" name="文本框 11"/>
          <p:cNvSpPr txBox="1"/>
          <p:nvPr/>
        </p:nvSpPr>
        <p:spPr>
          <a:xfrm>
            <a:off x="7711046" y="2027712"/>
            <a:ext cx="1179812" cy="276999"/>
          </a:xfrm>
          <a:prstGeom prst="rect">
            <a:avLst/>
          </a:prstGeom>
          <a:solidFill>
            <a:schemeClr val="bg1"/>
          </a:solidFill>
        </p:spPr>
        <p:txBody>
          <a:bodyPr wrap="square" rtlCol="0">
            <a:spAutoFit/>
          </a:bodyPr>
          <a:lstStyle/>
          <a:p>
            <a:pPr algn="ctr"/>
            <a:r>
              <a:rPr lang="zh-CN" altLang="en-US" sz="1200" b="1"/>
              <a:t>请面向屏幕</a:t>
            </a:r>
            <a:endParaRPr lang="zh-CN" altLang="en-US" sz="12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1"/>
          <a:srcRect l="13603" t="6533" r="12799" b="8388"/>
          <a:stretch>
            <a:fillRect/>
          </a:stretch>
        </p:blipFill>
        <p:spPr>
          <a:xfrm>
            <a:off x="1782763" y="1125538"/>
            <a:ext cx="2326006" cy="5049729"/>
          </a:xfrm>
          <a:prstGeom prst="roundRect">
            <a:avLst>
              <a:gd name="adj" fmla="val 15029"/>
            </a:avLst>
          </a:prstGeom>
        </p:spPr>
      </p:pic>
      <p:pic>
        <p:nvPicPr>
          <p:cNvPr id="8" name="图片 7"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383" y="1140988"/>
            <a:ext cx="2326005" cy="5124450"/>
          </a:xfrm>
          <a:prstGeom prst="rect">
            <a:avLst/>
          </a:prstGeom>
          <a:effectLst/>
        </p:spPr>
      </p:pic>
      <p:cxnSp>
        <p:nvCxnSpPr>
          <p:cNvPr id="18" name="直接连接符 17"/>
          <p:cNvCxnSpPr/>
          <p:nvPr/>
        </p:nvCxnSpPr>
        <p:spPr>
          <a:xfrm flipH="1">
            <a:off x="3704423" y="3033851"/>
            <a:ext cx="1101285" cy="0"/>
          </a:xfrm>
          <a:prstGeom prst="line">
            <a:avLst/>
          </a:prstGeom>
          <a:ln w="15875">
            <a:solidFill>
              <a:schemeClr val="accent1"/>
            </a:solidFill>
            <a:prstDash val="dash"/>
            <a:headEnd type="oval"/>
          </a:ln>
        </p:spPr>
        <p:style>
          <a:lnRef idx="2">
            <a:schemeClr val="accent1"/>
          </a:lnRef>
          <a:fillRef idx="0">
            <a:schemeClr val="accent1"/>
          </a:fillRef>
          <a:effectRef idx="1">
            <a:schemeClr val="accent1"/>
          </a:effectRef>
          <a:fontRef idx="minor">
            <a:schemeClr val="tx1"/>
          </a:fontRef>
        </p:style>
      </p:cxnSp>
      <p:pic>
        <p:nvPicPr>
          <p:cNvPr id="20" name="Picture 2" descr="查看图片"/>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7114075" y="2679039"/>
            <a:ext cx="816269" cy="93096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5"/>
          <a:stretch>
            <a:fillRect/>
          </a:stretch>
        </p:blipFill>
        <p:spPr>
          <a:xfrm>
            <a:off x="4707890" y="2513330"/>
            <a:ext cx="2332355" cy="1226820"/>
          </a:xfrm>
          <a:prstGeom prst="roundRect">
            <a:avLst>
              <a:gd name="adj" fmla="val 11609"/>
            </a:avLst>
          </a:prstGeom>
          <a:ln w="15875">
            <a:solidFill>
              <a:schemeClr val="accent1"/>
            </a:solidFill>
          </a:ln>
          <a:effectLst>
            <a:outerShdw blurRad="190500" algn="ctr" rotWithShape="0">
              <a:schemeClr val="accent1">
                <a:alpha val="40000"/>
              </a:schemeClr>
            </a:outerShdw>
          </a:effectLst>
        </p:spPr>
      </p:pic>
      <p:pic>
        <p:nvPicPr>
          <p:cNvPr id="9" name="图片 8" descr="13"/>
          <p:cNvPicPr>
            <a:picLocks noChangeAspect="1"/>
          </p:cNvPicPr>
          <p:nvPr/>
        </p:nvPicPr>
        <p:blipFill>
          <a:blip r:embed="rId6"/>
          <a:srcRect l="13855" t="7691" r="14515" b="10553"/>
          <a:stretch>
            <a:fillRect/>
          </a:stretch>
        </p:blipFill>
        <p:spPr>
          <a:xfrm>
            <a:off x="8113712" y="1201778"/>
            <a:ext cx="2327451" cy="4973954"/>
          </a:xfrm>
          <a:prstGeom prst="roundRect">
            <a:avLst/>
          </a:prstGeom>
        </p:spPr>
      </p:pic>
      <p:pic>
        <p:nvPicPr>
          <p:cNvPr id="11" name="图片 10" descr="形状&#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5614" y="1141243"/>
            <a:ext cx="2402421" cy="5124195"/>
          </a:xfrm>
          <a:prstGeom prst="rect">
            <a:avLst/>
          </a:prstGeom>
          <a:effectLst/>
        </p:spPr>
      </p:pic>
      <p:pic>
        <p:nvPicPr>
          <p:cNvPr id="3" name="Picture 4" descr="查看图片"/>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8884" y="3740895"/>
            <a:ext cx="358682" cy="513081"/>
          </a:xfrm>
          <a:prstGeom prst="rect">
            <a:avLst/>
          </a:prstGeom>
          <a:noFill/>
          <a:extLst>
            <a:ext uri="{909E8E84-426E-40DD-AFC4-6F175D3DCCD1}">
              <a14:hiddenFill xmlns:a14="http://schemas.microsoft.com/office/drawing/2010/main">
                <a:solidFill>
                  <a:srgbClr val="FFFFFF"/>
                </a:solidFill>
              </a14:hiddenFill>
            </a:ext>
          </a:extLst>
        </p:spPr>
      </p:pic>
      <p:sp>
        <p:nvSpPr>
          <p:cNvPr id="10" name="标题 2"/>
          <p:cNvSpPr txBox="1"/>
          <p:nvPr/>
        </p:nvSpPr>
        <p:spPr>
          <a:xfrm>
            <a:off x="4030820" y="167704"/>
            <a:ext cx="4130360" cy="655903"/>
          </a:xfrm>
          <a:prstGeom prst="rect">
            <a:avLst/>
          </a:prstGeom>
        </p:spPr>
        <p:txBody>
          <a:bodyPr anchor="ctr">
            <a:noAutofit/>
          </a:bodyPr>
          <a:lstStyle>
            <a:lvl1pPr>
              <a:lnSpc>
                <a:spcPct val="90000"/>
              </a:lnSpc>
              <a:spcBef>
                <a:spcPct val="0"/>
              </a:spcBef>
              <a:buNone/>
              <a:defRPr sz="2800" b="1">
                <a:latin typeface="+mj-ea"/>
                <a:ea typeface="+mj-ea"/>
                <a:cs typeface="+mj-cs"/>
              </a:defRPr>
            </a:lvl1pPr>
          </a:lstStyle>
          <a:p>
            <a:pPr algn="ctr">
              <a:lnSpc>
                <a:spcPct val="100000"/>
              </a:lnSpc>
              <a:spcAft>
                <a:spcPts val="600"/>
              </a:spcAft>
            </a:pPr>
            <a:r>
              <a:rPr lang="zh-CN" altLang="en-US"/>
              <a:t>持证亮证</a:t>
            </a:r>
            <a:endParaRPr lang="zh-CN" altLang="en-US" sz="3200" dirty="0">
              <a:gradFill>
                <a:gsLst>
                  <a:gs pos="0">
                    <a:schemeClr val="accent1"/>
                  </a:gs>
                  <a:gs pos="100000">
                    <a:schemeClr val="tx2"/>
                  </a:gs>
                </a:gsLst>
                <a:lin ang="5400000" scaled="1"/>
              </a:gra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3"/>
          <p:cNvPicPr>
            <a:picLocks noChangeAspect="1"/>
          </p:cNvPicPr>
          <p:nvPr/>
        </p:nvPicPr>
        <p:blipFill>
          <a:blip r:embed="rId1"/>
          <a:srcRect l="15048" t="6899" r="14269" b="10594"/>
          <a:stretch>
            <a:fillRect/>
          </a:stretch>
        </p:blipFill>
        <p:spPr>
          <a:xfrm>
            <a:off x="1749425" y="1166325"/>
            <a:ext cx="2296521" cy="5019674"/>
          </a:xfrm>
          <a:prstGeom prst="roundRect">
            <a:avLst>
              <a:gd name="adj" fmla="val 11275"/>
            </a:avLst>
          </a:prstGeom>
        </p:spPr>
      </p:pic>
      <p:pic>
        <p:nvPicPr>
          <p:cNvPr id="18" name="图片 17"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495" y="1137113"/>
            <a:ext cx="2440305" cy="5143500"/>
          </a:xfrm>
          <a:prstGeom prst="rect">
            <a:avLst/>
          </a:prstGeom>
          <a:effectLst/>
        </p:spPr>
      </p:pic>
      <p:pic>
        <p:nvPicPr>
          <p:cNvPr id="21" name="图片 20" descr="微信图片_20241127190518"/>
          <p:cNvPicPr/>
          <p:nvPr/>
        </p:nvPicPr>
        <p:blipFill>
          <a:blip r:embed="rId3"/>
          <a:srcRect l="52260" t="93750" r="5086" b="2406"/>
          <a:stretch>
            <a:fillRect/>
          </a:stretch>
        </p:blipFill>
        <p:spPr>
          <a:xfrm>
            <a:off x="3848700" y="3299119"/>
            <a:ext cx="2979287" cy="582421"/>
          </a:xfrm>
          <a:prstGeom prst="roundRect">
            <a:avLst>
              <a:gd name="adj" fmla="val 28097"/>
            </a:avLst>
          </a:prstGeom>
          <a:ln w="15875">
            <a:solidFill>
              <a:schemeClr val="accent1"/>
            </a:solidFill>
          </a:ln>
          <a:effectLst>
            <a:outerShdw blurRad="190500" algn="ctr" rotWithShape="0">
              <a:schemeClr val="accent1">
                <a:alpha val="40000"/>
              </a:schemeClr>
            </a:outerShdw>
          </a:effectLst>
        </p:spPr>
      </p:pic>
      <p:cxnSp>
        <p:nvCxnSpPr>
          <p:cNvPr id="22" name="直接连接符 21"/>
          <p:cNvCxnSpPr/>
          <p:nvPr/>
        </p:nvCxnSpPr>
        <p:spPr>
          <a:xfrm>
            <a:off x="5108729" y="3742938"/>
            <a:ext cx="0" cy="2268082"/>
          </a:xfrm>
          <a:prstGeom prst="line">
            <a:avLst/>
          </a:prstGeom>
          <a:ln w="15875">
            <a:solidFill>
              <a:schemeClr val="accent1"/>
            </a:solidFill>
            <a:prstDash val="dash"/>
            <a:headEnd type="oval"/>
          </a:ln>
        </p:spPr>
        <p:style>
          <a:lnRef idx="2">
            <a:schemeClr val="accent1"/>
          </a:lnRef>
          <a:fillRef idx="0">
            <a:schemeClr val="accent1"/>
          </a:fillRef>
          <a:effectRef idx="1">
            <a:schemeClr val="accent1"/>
          </a:effectRef>
          <a:fontRef idx="minor">
            <a:schemeClr val="tx1"/>
          </a:fontRef>
        </p:style>
      </p:cxnSp>
      <p:cxnSp>
        <p:nvCxnSpPr>
          <p:cNvPr id="23" name="直接连接符 22"/>
          <p:cNvCxnSpPr/>
          <p:nvPr/>
        </p:nvCxnSpPr>
        <p:spPr>
          <a:xfrm flipH="1">
            <a:off x="4213860" y="6011020"/>
            <a:ext cx="894869" cy="0"/>
          </a:xfrm>
          <a:prstGeom prst="line">
            <a:avLst/>
          </a:prstGeom>
          <a:ln w="15875">
            <a:solidFill>
              <a:schemeClr val="accent1"/>
            </a:solidFill>
            <a:prstDash val="dash"/>
            <a:headEnd type="none"/>
          </a:ln>
        </p:spPr>
        <p:style>
          <a:lnRef idx="2">
            <a:schemeClr val="accent1"/>
          </a:lnRef>
          <a:fillRef idx="0">
            <a:schemeClr val="accent1"/>
          </a:fillRef>
          <a:effectRef idx="1">
            <a:schemeClr val="accent1"/>
          </a:effectRef>
          <a:fontRef idx="minor">
            <a:schemeClr val="tx1"/>
          </a:fontRef>
        </p:style>
      </p:cxnSp>
      <p:pic>
        <p:nvPicPr>
          <p:cNvPr id="26" name="Picture 2" descr="查看图片"/>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6904997" y="3088600"/>
            <a:ext cx="816269" cy="930962"/>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descr="14"/>
          <p:cNvPicPr>
            <a:picLocks noChangeAspect="1"/>
          </p:cNvPicPr>
          <p:nvPr/>
        </p:nvPicPr>
        <p:blipFill>
          <a:blip r:embed="rId6"/>
          <a:srcRect l="14878" t="5639" r="13781" b="7522"/>
          <a:stretch>
            <a:fillRect/>
          </a:stretch>
        </p:blipFill>
        <p:spPr>
          <a:xfrm>
            <a:off x="8161657" y="1137262"/>
            <a:ext cx="2228850" cy="5066030"/>
          </a:xfrm>
          <a:prstGeom prst="roundRect">
            <a:avLst/>
          </a:prstGeom>
        </p:spPr>
      </p:pic>
      <p:pic>
        <p:nvPicPr>
          <p:cNvPr id="19" name="图片 18"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7202" y="1137261"/>
            <a:ext cx="2383155" cy="5142230"/>
          </a:xfrm>
          <a:prstGeom prst="rect">
            <a:avLst/>
          </a:prstGeom>
          <a:effectLst/>
        </p:spPr>
      </p:pic>
      <p:pic>
        <p:nvPicPr>
          <p:cNvPr id="4" name="Picture 4" descr="查看图片"/>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6307" y="5976766"/>
            <a:ext cx="358682" cy="513081"/>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2"/>
          <p:cNvSpPr txBox="1"/>
          <p:nvPr/>
        </p:nvSpPr>
        <p:spPr>
          <a:xfrm>
            <a:off x="4030820" y="167704"/>
            <a:ext cx="4130360" cy="655903"/>
          </a:xfrm>
          <a:prstGeom prst="rect">
            <a:avLst/>
          </a:prstGeom>
        </p:spPr>
        <p:txBody>
          <a:bodyPr anchor="ctr">
            <a:noAutofit/>
          </a:bodyPr>
          <a:lstStyle>
            <a:lvl1pPr>
              <a:lnSpc>
                <a:spcPct val="90000"/>
              </a:lnSpc>
              <a:spcBef>
                <a:spcPct val="0"/>
              </a:spcBef>
              <a:buNone/>
              <a:defRPr sz="2800" b="1">
                <a:latin typeface="+mj-ea"/>
                <a:ea typeface="+mj-ea"/>
                <a:cs typeface="+mj-cs"/>
              </a:defRPr>
            </a:lvl1pPr>
          </a:lstStyle>
          <a:p>
            <a:pPr algn="ctr">
              <a:lnSpc>
                <a:spcPct val="100000"/>
              </a:lnSpc>
              <a:spcAft>
                <a:spcPts val="600"/>
              </a:spcAft>
            </a:pPr>
            <a:r>
              <a:rPr lang="zh-CN" altLang="en-US"/>
              <a:t>持证亮证</a:t>
            </a:r>
            <a:endParaRPr lang="zh-CN" altLang="en-US" sz="3200" dirty="0">
              <a:gradFill>
                <a:gsLst>
                  <a:gs pos="0">
                    <a:schemeClr val="accent1"/>
                  </a:gs>
                  <a:gs pos="100000">
                    <a:schemeClr val="tx2"/>
                  </a:gs>
                </a:gsLst>
                <a:lin ang="5400000" scaled="1"/>
              </a:gradFill>
            </a:endParaRPr>
          </a:p>
        </p:txBody>
      </p:sp>
      <p:pic>
        <p:nvPicPr>
          <p:cNvPr id="6" name="图片 5"/>
          <p:cNvPicPr>
            <a:picLocks noChangeAspect="1"/>
          </p:cNvPicPr>
          <p:nvPr/>
        </p:nvPicPr>
        <p:blipFill>
          <a:blip r:embed="rId8"/>
          <a:stretch>
            <a:fillRect/>
          </a:stretch>
        </p:blipFill>
        <p:spPr>
          <a:xfrm>
            <a:off x="8623935" y="3881540"/>
            <a:ext cx="266065" cy="2660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tretch>
            <a:fillRect/>
          </a:stretch>
        </p:blipFill>
        <p:spPr>
          <a:xfrm>
            <a:off x="7278760" y="1139298"/>
            <a:ext cx="2323770" cy="5040056"/>
          </a:xfrm>
          <a:prstGeom prst="roundRect">
            <a:avLst>
              <a:gd name="adj" fmla="val 9781"/>
            </a:avLst>
          </a:prstGeom>
        </p:spPr>
      </p:pic>
      <p:pic>
        <p:nvPicPr>
          <p:cNvPr id="7" name="图片 6"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435" y="1097229"/>
            <a:ext cx="2402421" cy="5124195"/>
          </a:xfrm>
          <a:prstGeom prst="rect">
            <a:avLst/>
          </a:prstGeom>
          <a:effectLst/>
        </p:spPr>
      </p:pic>
      <p:cxnSp>
        <p:nvCxnSpPr>
          <p:cNvPr id="18" name="直接连接符 17"/>
          <p:cNvCxnSpPr/>
          <p:nvPr/>
        </p:nvCxnSpPr>
        <p:spPr>
          <a:xfrm flipV="1">
            <a:off x="3799218" y="5643563"/>
            <a:ext cx="0" cy="253376"/>
          </a:xfrm>
          <a:prstGeom prst="line">
            <a:avLst/>
          </a:prstGeom>
          <a:ln w="15875">
            <a:solidFill>
              <a:schemeClr val="accent1"/>
            </a:solidFill>
            <a:prstDash val="dash"/>
            <a:headEnd type="none"/>
          </a:ln>
        </p:spPr>
        <p:style>
          <a:lnRef idx="2">
            <a:schemeClr val="accent1"/>
          </a:lnRef>
          <a:fillRef idx="0">
            <a:schemeClr val="accent1"/>
          </a:fillRef>
          <a:effectRef idx="1">
            <a:schemeClr val="accent1"/>
          </a:effectRef>
          <a:fontRef idx="minor">
            <a:schemeClr val="tx1"/>
          </a:fontRef>
        </p:style>
      </p:cxnSp>
      <p:pic>
        <p:nvPicPr>
          <p:cNvPr id="21" name="Picture 2" descr="查看图片"/>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5440299" y="2793515"/>
            <a:ext cx="1272352" cy="145113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descr="13"/>
          <p:cNvPicPr>
            <a:picLocks noChangeAspect="1"/>
          </p:cNvPicPr>
          <p:nvPr/>
        </p:nvPicPr>
        <p:blipFill>
          <a:blip r:embed="rId5"/>
          <a:srcRect l="15146" t="7282" r="13545" b="9341"/>
          <a:stretch>
            <a:fillRect/>
          </a:stretch>
        </p:blipFill>
        <p:spPr>
          <a:xfrm>
            <a:off x="2597987" y="1148835"/>
            <a:ext cx="2317030" cy="5072589"/>
          </a:xfrm>
          <a:prstGeom prst="roundRect">
            <a:avLst/>
          </a:prstGeom>
        </p:spPr>
      </p:pic>
      <p:pic>
        <p:nvPicPr>
          <p:cNvPr id="9" name="图片 8"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2262" y="1096974"/>
            <a:ext cx="2440305" cy="5124450"/>
          </a:xfrm>
          <a:prstGeom prst="rect">
            <a:avLst/>
          </a:prstGeom>
          <a:effectLst/>
        </p:spPr>
      </p:pic>
      <p:pic>
        <p:nvPicPr>
          <p:cNvPr id="5" name="Picture 4" descr="查看图片"/>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7820" y="5964883"/>
            <a:ext cx="358682" cy="513081"/>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7"/>
          <a:stretch>
            <a:fillRect/>
          </a:stretch>
        </p:blipFill>
        <p:spPr>
          <a:xfrm>
            <a:off x="7668122" y="3165940"/>
            <a:ext cx="1536065" cy="1544320"/>
          </a:xfrm>
          <a:prstGeom prst="rect">
            <a:avLst/>
          </a:prstGeom>
          <a:effectLst/>
        </p:spPr>
      </p:pic>
      <p:sp>
        <p:nvSpPr>
          <p:cNvPr id="6" name="标题 2"/>
          <p:cNvSpPr txBox="1"/>
          <p:nvPr/>
        </p:nvSpPr>
        <p:spPr>
          <a:xfrm>
            <a:off x="4030820" y="167704"/>
            <a:ext cx="4130360" cy="655903"/>
          </a:xfrm>
          <a:prstGeom prst="rect">
            <a:avLst/>
          </a:prstGeom>
        </p:spPr>
        <p:txBody>
          <a:bodyPr anchor="ctr">
            <a:noAutofit/>
          </a:bodyPr>
          <a:lstStyle>
            <a:lvl1pPr>
              <a:lnSpc>
                <a:spcPct val="90000"/>
              </a:lnSpc>
              <a:spcBef>
                <a:spcPct val="0"/>
              </a:spcBef>
              <a:buNone/>
              <a:defRPr sz="2800" b="1">
                <a:latin typeface="+mj-ea"/>
                <a:ea typeface="+mj-ea"/>
                <a:cs typeface="+mj-cs"/>
              </a:defRPr>
            </a:lvl1pPr>
          </a:lstStyle>
          <a:p>
            <a:pPr algn="ctr">
              <a:lnSpc>
                <a:spcPct val="100000"/>
              </a:lnSpc>
              <a:spcAft>
                <a:spcPts val="600"/>
              </a:spcAft>
            </a:pPr>
            <a:r>
              <a:rPr lang="zh-CN" altLang="en-US"/>
              <a:t>持证亮证</a:t>
            </a:r>
            <a:endParaRPr lang="zh-CN" altLang="en-US" sz="3200" dirty="0">
              <a:gradFill>
                <a:gsLst>
                  <a:gs pos="0">
                    <a:schemeClr val="accent1"/>
                  </a:gs>
                  <a:gs pos="100000">
                    <a:schemeClr val="tx2"/>
                  </a:gs>
                </a:gsLst>
                <a:lin ang="5400000" scaled="1"/>
              </a:gradFill>
            </a:endParaRPr>
          </a:p>
        </p:txBody>
      </p:sp>
    </p:spTree>
  </p:cSld>
  <p:clrMapOvr>
    <a:masterClrMapping/>
  </p:clrMapOvr>
</p:sld>
</file>

<file path=ppt/tags/tag1.xml><?xml version="1.0" encoding="utf-8"?>
<p:tagLst xmlns:p="http://schemas.openxmlformats.org/presentationml/2006/main">
  <p:tag name="KSO_WM_DIAGRAM_VIRTUALLY_FRAME" val="{&quot;height&quot;:464.29968503937016,&quot;left&quot;:7.874015748031496e-05,&quot;top&quot;:75.70023622047242,&quot;width&quot;:960}"/>
</p:tagLst>
</file>

<file path=ppt/tags/tag10.xml><?xml version="1.0" encoding="utf-8"?>
<p:tagLst xmlns:p="http://schemas.openxmlformats.org/presentationml/2006/main">
  <p:tag name="KSO_WM_DIAGRAM_VIRTUALLY_FRAME" val="{&quot;height&quot;:464.29968503937016,&quot;left&quot;:7.874015748031496e-05,&quot;top&quot;:75.70023622047242,&quot;width&quot;:960}"/>
</p:tagLst>
</file>

<file path=ppt/tags/tag11.xml><?xml version="1.0" encoding="utf-8"?>
<p:tagLst xmlns:p="http://schemas.openxmlformats.org/presentationml/2006/main">
  <p:tag name="KSO_WM_DIAGRAM_VIRTUALLY_FRAME" val="{&quot;height&quot;:464.29968503937016,&quot;left&quot;:7.874015748031496e-05,&quot;top&quot;:75.70023622047242,&quot;width&quot;:960}"/>
</p:tagLst>
</file>

<file path=ppt/tags/tag12.xml><?xml version="1.0" encoding="utf-8"?>
<p:tagLst xmlns:p="http://schemas.openxmlformats.org/presentationml/2006/main">
  <p:tag name="KSO_WM_DIAGRAM_VIRTUALLY_FRAME" val="{&quot;height&quot;:464.29968503937016,&quot;left&quot;:7.874015748031496e-05,&quot;top&quot;:75.70023622047242,&quot;width&quot;:960}"/>
</p:tagLst>
</file>

<file path=ppt/tags/tag13.xml><?xml version="1.0" encoding="utf-8"?>
<p:tagLst xmlns:p="http://schemas.openxmlformats.org/presentationml/2006/main">
  <p:tag name="KSO_WM_DIAGRAM_VIRTUALLY_FRAME" val="{&quot;height&quot;:421.506220472441,&quot;left&quot;:91.90149606299212,&quot;top&quot;:93.86141732283464,&quot;width&quot;:873.8686614173226}"/>
</p:tagLst>
</file>

<file path=ppt/tags/tag14.xml><?xml version="1.0" encoding="utf-8"?>
<p:tagLst xmlns:p="http://schemas.openxmlformats.org/presentationml/2006/main">
  <p:tag name="KSO_WM_DIAGRAM_VIRTUALLY_FRAME" val="{&quot;height&quot;:421.506220472441,&quot;left&quot;:91.90149606299212,&quot;top&quot;:93.86141732283464,&quot;width&quot;:873.8686614173226}"/>
</p:tagLst>
</file>

<file path=ppt/tags/tag15.xml><?xml version="1.0" encoding="utf-8"?>
<p:tagLst xmlns:p="http://schemas.openxmlformats.org/presentationml/2006/main">
  <p:tag name="KSO_WM_DIAGRAM_VIRTUALLY_FRAME" val="{&quot;height&quot;:421.506220472441,&quot;left&quot;:91.90149606299212,&quot;top&quot;:93.86141732283464,&quot;width&quot;:873.8686614173226}"/>
</p:tagLst>
</file>

<file path=ppt/tags/tag16.xml><?xml version="1.0" encoding="utf-8"?>
<p:tagLst xmlns:p="http://schemas.openxmlformats.org/presentationml/2006/main">
  <p:tag name="KSO_WM_DIAGRAM_VIRTUALLY_FRAME" val="{&quot;height&quot;:421.506220472441,&quot;left&quot;:91.90149606299212,&quot;top&quot;:93.86141732283464,&quot;width&quot;:873.8686614173226}"/>
</p:tagLst>
</file>

<file path=ppt/tags/tag17.xml><?xml version="1.0" encoding="utf-8"?>
<p:tagLst xmlns:p="http://schemas.openxmlformats.org/presentationml/2006/main">
  <p:tag name="KSO_WM_DIAGRAM_VIRTUALLY_FRAME" val="{&quot;height&quot;:421.506220472441,&quot;left&quot;:91.90149606299212,&quot;top&quot;:93.86141732283464,&quot;width&quot;:873.8686614173226}"/>
</p:tagLst>
</file>

<file path=ppt/tags/tag18.xml><?xml version="1.0" encoding="utf-8"?>
<p:tagLst xmlns:p="http://schemas.openxmlformats.org/presentationml/2006/main">
  <p:tag name="KSO_WM_DIAGRAM_VIRTUALLY_FRAME" val="{&quot;height&quot;:421.506220472441,&quot;left&quot;:91.90149606299212,&quot;top&quot;:93.86141732283464,&quot;width&quot;:873.8686614173226}"/>
</p:tagLst>
</file>

<file path=ppt/tags/tag19.xml><?xml version="1.0" encoding="utf-8"?>
<p:tagLst xmlns:p="http://schemas.openxmlformats.org/presentationml/2006/main">
  <p:tag name="KSO_WM_DIAGRAM_VIRTUALLY_FRAME" val="{&quot;height&quot;:464.29968503937016,&quot;left&quot;:7.874015748031496e-05,&quot;top&quot;:75.70023622047242,&quot;width&quot;:960}"/>
</p:tagLst>
</file>

<file path=ppt/tags/tag2.xml><?xml version="1.0" encoding="utf-8"?>
<p:tagLst xmlns:p="http://schemas.openxmlformats.org/presentationml/2006/main">
  <p:tag name="KSO_WM_DIAGRAM_VIRTUALLY_FRAME" val="{&quot;height&quot;:464.29968503937016,&quot;left&quot;:7.874015748031496e-05,&quot;top&quot;:75.70023622047242,&quot;width&quot;:960}"/>
</p:tagLst>
</file>

<file path=ppt/tags/tag20.xml><?xml version="1.0" encoding="utf-8"?>
<p:tagLst xmlns:p="http://schemas.openxmlformats.org/presentationml/2006/main">
  <p:tag name="KSO_WM_DIAGRAM_VIRTUALLY_FRAME" val="{&quot;height&quot;:464.29968503937016,&quot;left&quot;:7.874015748031496e-05,&quot;top&quot;:75.70023622047242,&quot;width&quot;:960}"/>
</p:tagLst>
</file>

<file path=ppt/tags/tag21.xml><?xml version="1.0" encoding="utf-8"?>
<p:tagLst xmlns:p="http://schemas.openxmlformats.org/presentationml/2006/main">
  <p:tag name="KSO_WM_DIAGRAM_VIRTUALLY_FRAME" val="{&quot;height&quot;:438.7,&quot;left&quot;:0,&quot;top&quot;:116.5,&quot;width&quot;:989.5}"/>
</p:tagLst>
</file>

<file path=ppt/tags/tag22.xml><?xml version="1.0" encoding="utf-8"?>
<p:tagLst xmlns:p="http://schemas.openxmlformats.org/presentationml/2006/main">
  <p:tag name="KSO_WM_DIAGRAM_VIRTUALLY_FRAME" val="{&quot;height&quot;:438.7,&quot;left&quot;:0,&quot;top&quot;:116.5,&quot;width&quot;:989.5}"/>
</p:tagLst>
</file>

<file path=ppt/tags/tag23.xml><?xml version="1.0" encoding="utf-8"?>
<p:tagLst xmlns:p="http://schemas.openxmlformats.org/presentationml/2006/main">
  <p:tag name="KSO_WM_DIAGRAM_VIRTUALLY_FRAME" val="{&quot;height&quot;:438.7,&quot;left&quot;:0,&quot;top&quot;:116.5,&quot;width&quot;:989.5}"/>
</p:tagLst>
</file>

<file path=ppt/tags/tag24.xml><?xml version="1.0" encoding="utf-8"?>
<p:tagLst xmlns:p="http://schemas.openxmlformats.org/presentationml/2006/main">
  <p:tag name="KSO_WM_DIAGRAM_VIRTUALLY_FRAME" val="{&quot;height&quot;:438.7,&quot;left&quot;:0,&quot;top&quot;:116.5,&quot;width&quot;:989.5}"/>
</p:tagLst>
</file>

<file path=ppt/tags/tag25.xml><?xml version="1.0" encoding="utf-8"?>
<p:tagLst xmlns:p="http://schemas.openxmlformats.org/presentationml/2006/main">
  <p:tag name="KSO_WM_DIAGRAM_VIRTUALLY_FRAME" val="{&quot;height&quot;:438.7,&quot;left&quot;:0,&quot;top&quot;:116.5,&quot;width&quot;:989.5}"/>
</p:tagLst>
</file>

<file path=ppt/tags/tag26.xml><?xml version="1.0" encoding="utf-8"?>
<p:tagLst xmlns:p="http://schemas.openxmlformats.org/presentationml/2006/main">
  <p:tag name="KSO_WM_DIAGRAM_VIRTUALLY_FRAME" val="{&quot;height&quot;:438.7,&quot;left&quot;:0,&quot;top&quot;:116.5,&quot;width&quot;:989.5}"/>
</p:tagLst>
</file>

<file path=ppt/tags/tag27.xml><?xml version="1.0" encoding="utf-8"?>
<p:tagLst xmlns:p="http://schemas.openxmlformats.org/presentationml/2006/main">
  <p:tag name="KSO_WM_DIAGRAM_VIRTUALLY_FRAME" val="{&quot;height&quot;:438.7,&quot;left&quot;:0,&quot;top&quot;:116.5,&quot;width&quot;:989.5}"/>
</p:tagLst>
</file>

<file path=ppt/tags/tag28.xml><?xml version="1.0" encoding="utf-8"?>
<p:tagLst xmlns:p="http://schemas.openxmlformats.org/presentationml/2006/main">
  <p:tag name="KSO_WM_BEAUTIFY_FLAG" val=""/>
  <p:tag name="KSO_WM_DIAGRAM_VIRTUALLY_FRAME" val="{&quot;height&quot;:438.7,&quot;left&quot;:0,&quot;top&quot;:116.5,&quot;width&quot;:989.5}"/>
</p:tagLst>
</file>

<file path=ppt/tags/tag29.xml><?xml version="1.0" encoding="utf-8"?>
<p:tagLst xmlns:p="http://schemas.openxmlformats.org/presentationml/2006/main">
  <p:tag name="KSO_WM_BEAUTIFY_FLAG" val=""/>
  <p:tag name="KSO_WM_DIAGRAM_VIRTUALLY_FRAME" val="{&quot;height&quot;:438.7,&quot;left&quot;:0,&quot;top&quot;:116.5,&quot;width&quot;:989.5}"/>
</p:tagLst>
</file>

<file path=ppt/tags/tag3.xml><?xml version="1.0" encoding="utf-8"?>
<p:tagLst xmlns:p="http://schemas.openxmlformats.org/presentationml/2006/main">
  <p:tag name="KSO_WM_DIAGRAM_VIRTUALLY_FRAME" val="{&quot;height&quot;:464.29968503937016,&quot;left&quot;:7.874015748031496e-05,&quot;top&quot;:75.70023622047242,&quot;width&quot;:960}"/>
</p:tagLst>
</file>

<file path=ppt/tags/tag30.xml><?xml version="1.0" encoding="utf-8"?>
<p:tagLst xmlns:p="http://schemas.openxmlformats.org/presentationml/2006/main">
  <p:tag name="KSO_WM_BEAUTIFY_FLAG" val=""/>
  <p:tag name="KSO_WM_DIAGRAM_VIRTUALLY_FRAME" val="{&quot;height&quot;:438.7,&quot;left&quot;:0,&quot;top&quot;:116.5,&quot;width&quot;:989.5}"/>
</p:tagLst>
</file>

<file path=ppt/tags/tag31.xml><?xml version="1.0" encoding="utf-8"?>
<p:tagLst xmlns:p="http://schemas.openxmlformats.org/presentationml/2006/main">
  <p:tag name="KSO_WM_DIAGRAM_VIRTUALLY_FRAME" val="{&quot;height&quot;:438.7,&quot;left&quot;:0,&quot;top&quot;:116.5,&quot;width&quot;:989.5}"/>
</p:tagLst>
</file>

<file path=ppt/tags/tag32.xml><?xml version="1.0" encoding="utf-8"?>
<p:tagLst xmlns:p="http://schemas.openxmlformats.org/presentationml/2006/main">
  <p:tag name="KSO_WM_DIAGRAM_VIRTUALLY_FRAME" val="{&quot;height&quot;:438.7,&quot;left&quot;:0,&quot;top&quot;:116.5,&quot;width&quot;:989.5}"/>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DIAGRAM_VIRTUALLY_FRAME" val="{&quot;height&quot;:438.7,&quot;left&quot;:0,&quot;top&quot;:116.5,&quot;width&quot;:989.5}"/>
</p:tagLst>
</file>

<file path=ppt/tags/tag35.xml><?xml version="1.0" encoding="utf-8"?>
<p:tagLst xmlns:p="http://schemas.openxmlformats.org/presentationml/2006/main">
  <p:tag name="KSO_WM_DIAGRAM_VIRTUALLY_FRAME" val="{&quot;height&quot;:438.7,&quot;left&quot;:0,&quot;top&quot;:116.5,&quot;width&quot;:989.5}"/>
</p:tagLst>
</file>

<file path=ppt/tags/tag36.xml><?xml version="1.0" encoding="utf-8"?>
<p:tagLst xmlns:p="http://schemas.openxmlformats.org/presentationml/2006/main">
  <p:tag name="KSO_WM_DIAGRAM_VIRTUALLY_FRAME" val="{&quot;height&quot;:438.7,&quot;left&quot;:0,&quot;top&quot;:116.5,&quot;width&quot;:989.5}"/>
</p:tagLst>
</file>

<file path=ppt/tags/tag37.xml><?xml version="1.0" encoding="utf-8"?>
<p:tagLst xmlns:p="http://schemas.openxmlformats.org/presentationml/2006/main">
  <p:tag name="KSO_WM_DIAGRAM_VIRTUALLY_FRAME" val="{&quot;height&quot;:438.7,&quot;left&quot;:0,&quot;top&quot;:116.5,&quot;width&quot;:989.5}"/>
</p:tagLst>
</file>

<file path=ppt/tags/tag38.xml><?xml version="1.0" encoding="utf-8"?>
<p:tagLst xmlns:p="http://schemas.openxmlformats.org/presentationml/2006/main">
  <p:tag name="KSO_WM_DIAGRAM_VIRTUALLY_FRAME" val="{&quot;height&quot;:438.7,&quot;left&quot;:0,&quot;top&quot;:116.5,&quot;width&quot;:989.5}"/>
</p:tagLst>
</file>

<file path=ppt/tags/tag39.xml><?xml version="1.0" encoding="utf-8"?>
<p:tagLst xmlns:p="http://schemas.openxmlformats.org/presentationml/2006/main">
  <p:tag name="KSO_WM_DIAGRAM_VIRTUALLY_FRAME" val="{&quot;height&quot;:438.7,&quot;left&quot;:0,&quot;top&quot;:116.5,&quot;width&quot;:989.5}"/>
</p:tagLst>
</file>

<file path=ppt/tags/tag4.xml><?xml version="1.0" encoding="utf-8"?>
<p:tagLst xmlns:p="http://schemas.openxmlformats.org/presentationml/2006/main">
  <p:tag name="KSO_WM_DIAGRAM_VIRTUALLY_FRAME" val="{&quot;height&quot;:464.29968503937016,&quot;left&quot;:7.874015748031496e-05,&quot;top&quot;:75.70023622047242,&quot;width&quot;:960}"/>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464.29968503937016,&quot;left&quot;:7.874015748031496e-05,&quot;top&quot;:75.70023622047242,&quot;width&quot;:960}"/>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COMMONDATA" val="eyJoZGlkIjoiNGEzZGY5NjM5MjZkZTEyYzFhNDQ3MWM5YTUwMjI3OTkifQ=="/>
</p:tagLst>
</file>

<file path=ppt/tags/tag6.xml><?xml version="1.0" encoding="utf-8"?>
<p:tagLst xmlns:p="http://schemas.openxmlformats.org/presentationml/2006/main">
  <p:tag name="KSO_WM_DIAGRAM_VIRTUALLY_FRAME" val="{&quot;height&quot;:464.29968503937016,&quot;left&quot;:7.874015748031496e-05,&quot;top&quot;:75.70023622047242,&quot;width&quot;:960}"/>
</p:tagLst>
</file>

<file path=ppt/tags/tag7.xml><?xml version="1.0" encoding="utf-8"?>
<p:tagLst xmlns:p="http://schemas.openxmlformats.org/presentationml/2006/main">
  <p:tag name="KSO_WM_DIAGRAM_VIRTUALLY_FRAME" val="{&quot;height&quot;:464.29968503937016,&quot;left&quot;:7.874015748031496e-05,&quot;top&quot;:75.70023622047242,&quot;width&quot;:960}"/>
</p:tagLst>
</file>

<file path=ppt/tags/tag8.xml><?xml version="1.0" encoding="utf-8"?>
<p:tagLst xmlns:p="http://schemas.openxmlformats.org/presentationml/2006/main">
  <p:tag name="KSO_WM_DIAGRAM_VIRTUALLY_FRAME" val="{&quot;height&quot;:464.29968503937016,&quot;left&quot;:7.874015748031496e-05,&quot;top&quot;:75.70023622047242,&quot;width&quot;:960}"/>
</p:tagLst>
</file>

<file path=ppt/tags/tag9.xml><?xml version="1.0" encoding="utf-8"?>
<p:tagLst xmlns:p="http://schemas.openxmlformats.org/presentationml/2006/main">
  <p:tag name="KSO_WM_DIAGRAM_VIRTUALLY_FRAME" val="{&quot;height&quot;:464.29968503937016,&quot;left&quot;:7.874015748031496e-05,&quot;top&quot;:75.70023622047242,&quot;width&quot;:960}"/>
</p:tagLst>
</file>

<file path=ppt/theme/theme1.xml><?xml version="1.0" encoding="utf-8"?>
<a:theme xmlns:a="http://schemas.openxmlformats.org/drawingml/2006/main" name="自定义设计方案">
  <a:themeElements>
    <a:clrScheme name="ZJB培训">
      <a:dk1>
        <a:sysClr val="windowText" lastClr="000000"/>
      </a:dk1>
      <a:lt1>
        <a:sysClr val="window" lastClr="FFFFFF"/>
      </a:lt1>
      <a:dk2>
        <a:srgbClr val="1F497D"/>
      </a:dk2>
      <a:lt2>
        <a:srgbClr val="EEECE1"/>
      </a:lt2>
      <a:accent1>
        <a:srgbClr val="5486CB"/>
      </a:accent1>
      <a:accent2>
        <a:srgbClr val="95C0CB"/>
      </a:accent2>
      <a:accent3>
        <a:srgbClr val="98A0CF"/>
      </a:accent3>
      <a:accent4>
        <a:srgbClr val="7F7F7F"/>
      </a:accent4>
      <a:accent5>
        <a:srgbClr val="7F7F7F"/>
      </a:accent5>
      <a:accent6>
        <a:srgbClr val="7F7F7F"/>
      </a:accent6>
      <a:hlink>
        <a:srgbClr val="17365D"/>
      </a:hlink>
      <a:folHlink>
        <a:srgbClr val="548DD4"/>
      </a:folHlink>
    </a:clrScheme>
    <a:fontScheme name="ZJB培训">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1573</Words>
  <Application>WPS 演示</Application>
  <PresentationFormat>宽屏</PresentationFormat>
  <Paragraphs>143</Paragraphs>
  <Slides>28</Slides>
  <Notes>117</Notes>
  <HiddenSlides>0</HiddenSlides>
  <MMClips>0</MMClips>
  <ScaleCrop>false</ScaleCrop>
  <HeadingPairs>
    <vt:vector size="8" baseType="variant">
      <vt:variant>
        <vt:lpstr>已用的字体</vt:lpstr>
      </vt:variant>
      <vt:variant>
        <vt:i4>25</vt:i4>
      </vt:variant>
      <vt:variant>
        <vt:lpstr>主题</vt:lpstr>
      </vt:variant>
      <vt:variant>
        <vt:i4>1</vt:i4>
      </vt:variant>
      <vt:variant>
        <vt:lpstr>嵌入 OLE 服务器</vt:lpstr>
      </vt:variant>
      <vt:variant>
        <vt:i4>0</vt:i4>
      </vt:variant>
      <vt:variant>
        <vt:lpstr>幻灯片标题</vt:lpstr>
      </vt:variant>
      <vt:variant>
        <vt:i4>28</vt:i4>
      </vt:variant>
    </vt:vector>
  </HeadingPairs>
  <TitlesOfParts>
    <vt:vector size="54" baseType="lpstr">
      <vt:lpstr>Arial</vt:lpstr>
      <vt:lpstr>宋体</vt:lpstr>
      <vt:lpstr>Wingdings</vt:lpstr>
      <vt:lpstr>微软雅黑 Light</vt:lpstr>
      <vt:lpstr>Calibri</vt:lpstr>
      <vt:lpstr>微软雅黑</vt:lpstr>
      <vt:lpstr>Arial Unicode MS</vt:lpstr>
      <vt:lpstr>等线</vt:lpstr>
      <vt:lpstr>Calibri</vt:lpstr>
      <vt:lpstr>仿宋_GB2312</vt:lpstr>
      <vt:lpstr>仿宋</vt:lpstr>
      <vt:lpstr>Arial Black</vt:lpstr>
      <vt:lpstr>快看世界体</vt:lpstr>
      <vt:lpstr>Times New Roman</vt:lpstr>
      <vt:lpstr>Helvetica Light</vt:lpstr>
      <vt:lpstr>Times New Roman</vt:lpstr>
      <vt:lpstr>阿里巴巴普惠体</vt:lpstr>
      <vt:lpstr>Arial</vt:lpstr>
      <vt:lpstr>U.S. 101</vt:lpstr>
      <vt:lpstr>Segoe Print</vt:lpstr>
      <vt:lpstr>Roboto</vt:lpstr>
      <vt:lpstr>Open Sans Light</vt:lpstr>
      <vt:lpstr>Open Sans</vt:lpstr>
      <vt:lpstr>思源黑体 CN Regular</vt:lpstr>
      <vt:lpstr>黑体</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1.3 平台应用框架——“两门户两服务”</vt:lpstr>
      <vt:lpstr>1.3 平台应用框架——“两门户两服务”</vt:lpstr>
      <vt:lpstr>2.5 电子证照共享发布——证照查询</vt:lpstr>
      <vt:lpstr>2.5 电子证照共享发布——扫码验证</vt:lpstr>
      <vt:lpstr>2.5 电子证照共享发布——持证亮证</vt:lpstr>
      <vt:lpstr>2.5 电子证照共享发布——证照信息提醒服务</vt:lpstr>
      <vt:lpstr>2.6 电子证照动态监管——持安许证条件不符合</vt:lpstr>
      <vt:lpstr>2.6 电子证照动态监管——企业安全生产条件不达标</vt:lpstr>
      <vt:lpstr>2.6 电子证照动态监管——项目经理违规执业</vt:lpstr>
      <vt:lpstr>2.6 电子证照动态监管——项目经理违规执业</vt:lpstr>
      <vt:lpstr>2.6 电子证照动态监管——项目经理到岗履职</vt:lpstr>
      <vt:lpstr>2.6 电子证照动态监管——专职安管人员到岗履职</vt:lpstr>
      <vt:lpstr>2.6 电子证照动态监管——特种作业人员实习期提醒</vt:lpstr>
      <vt:lpstr>2.6 电子证照动态监管——特种作业人员到岗履职</vt:lpstr>
      <vt:lpstr>3.1 事故基本信息报送</vt:lpstr>
      <vt:lpstr>3.5 事故曝光台</vt:lpstr>
      <vt:lpstr>4.3 项目检查信息填报</vt:lpstr>
      <vt:lpstr>4.5 施工安全举报处理</vt:lpstr>
      <vt:lpstr>4.5 施工安全举报处理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yanqing wu</dc:creator>
  <cp:lastModifiedBy>hent~</cp:lastModifiedBy>
  <cp:revision>464</cp:revision>
  <dcterms:created xsi:type="dcterms:W3CDTF">2024-11-19T14:00:00Z</dcterms:created>
  <dcterms:modified xsi:type="dcterms:W3CDTF">2025-08-27T02:43:57Z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D7F538A44FE546E8870CF1136F835067_13</vt:lpwstr>
  </property>
  <property fmtid="{D5CDD505-2E9C-101B-9397-08002B2CF9AE}" pid="3" name="KSOProductBuildVer">
    <vt:lpwstr>2052-12.1.0.22529</vt:lpwstr>
  </property>
</Properties>
</file>