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9" r:id="rId5"/>
    <p:sldId id="383" r:id="rId6"/>
    <p:sldId id="473" r:id="rId7"/>
    <p:sldId id="474" r:id="rId8"/>
    <p:sldId id="257" r:id="rId9"/>
    <p:sldId id="258" r:id="rId10"/>
    <p:sldId id="429" r:id="rId11"/>
    <p:sldId id="286" r:id="rId12"/>
    <p:sldId id="260" r:id="rId13"/>
    <p:sldId id="287" r:id="rId14"/>
    <p:sldId id="261" r:id="rId15"/>
    <p:sldId id="288" r:id="rId16"/>
    <p:sldId id="262" r:id="rId17"/>
    <p:sldId id="323" r:id="rId18"/>
    <p:sldId id="325" r:id="rId19"/>
    <p:sldId id="553" r:id="rId20"/>
    <p:sldId id="321" r:id="rId21"/>
    <p:sldId id="330" r:id="rId22"/>
    <p:sldId id="521" r:id="rId23"/>
    <p:sldId id="264" r:id="rId24"/>
    <p:sldId id="289" r:id="rId25"/>
    <p:sldId id="267" r:id="rId26"/>
    <p:sldId id="270" r:id="rId27"/>
    <p:sldId id="266" r:id="rId28"/>
    <p:sldId id="269" r:id="rId29"/>
    <p:sldId id="290" r:id="rId30"/>
    <p:sldId id="272" r:id="rId31"/>
    <p:sldId id="360" r:id="rId32"/>
    <p:sldId id="271" r:id="rId33"/>
    <p:sldId id="361" r:id="rId34"/>
    <p:sldId id="291" r:id="rId35"/>
    <p:sldId id="273" r:id="rId36"/>
    <p:sldId id="274" r:id="rId37"/>
    <p:sldId id="275" r:id="rId38"/>
    <p:sldId id="276" r:id="rId39"/>
    <p:sldId id="293" r:id="rId40"/>
    <p:sldId id="277" r:id="rId41"/>
    <p:sldId id="363" r:id="rId42"/>
    <p:sldId id="292" r:id="rId43"/>
    <p:sldId id="279" r:id="rId44"/>
    <p:sldId id="364" r:id="rId45"/>
    <p:sldId id="365" r:id="rId46"/>
    <p:sldId id="366" r:id="rId47"/>
    <p:sldId id="295" r:id="rId48"/>
    <p:sldId id="282" r:id="rId49"/>
    <p:sldId id="367" r:id="rId50"/>
    <p:sldId id="283" r:id="rId51"/>
    <p:sldId id="285" r:id="rId52"/>
    <p:sldId id="284" r:id="rId53"/>
    <p:sldId id="294" r:id="rId54"/>
  </p:sldIdLst>
  <p:sldSz cx="9144000" cy="51435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6" d="100"/>
          <a:sy n="126" d="100"/>
        </p:scale>
        <p:origin x="-202" y="-187"/>
      </p:cViewPr>
      <p:guideLst>
        <p:guide orient="horz" pos="1620"/>
        <p:guide pos="2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15"/>
            <a:ext cx="6052930" cy="438941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360"/>
            <a:ext cx="4032504" cy="339506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200360"/>
            <a:ext cx="4032504" cy="339506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384"/>
            <a:ext cx="3655181"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384"/>
            <a:ext cx="3673182"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15"/>
            <a:ext cx="6052930" cy="438941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360"/>
            <a:ext cx="4032504" cy="339506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200360"/>
            <a:ext cx="4032504" cy="339506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384"/>
            <a:ext cx="3655181"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384"/>
            <a:ext cx="3673182" cy="2643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06015"/>
            <a:ext cx="8229600" cy="8574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200360"/>
            <a:ext cx="8229600" cy="3395066"/>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4684738"/>
            <a:ext cx="2133600" cy="357250"/>
          </a:xfrm>
          <a:prstGeom prst="rect">
            <a:avLst/>
          </a:prstGeom>
          <a:noFill/>
          <a:ln w="9525">
            <a:noFill/>
          </a:ln>
        </p:spPr>
        <p:txBody>
          <a:bodyPr/>
          <a:lstStyle>
            <a:lvl1pPr>
              <a:defRPr sz="105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4684738"/>
            <a:ext cx="2895600" cy="357250"/>
          </a:xfrm>
          <a:prstGeom prst="rect">
            <a:avLst/>
          </a:prstGeom>
          <a:noFill/>
          <a:ln w="9525">
            <a:noFill/>
          </a:ln>
        </p:spPr>
        <p:txBody>
          <a:bodyPr/>
          <a:lstStyle>
            <a:lvl1pPr algn="ctr">
              <a:defRPr sz="105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4684738"/>
            <a:ext cx="2133600" cy="357250"/>
          </a:xfrm>
          <a:prstGeom prst="rect">
            <a:avLst/>
          </a:prstGeom>
          <a:noFill/>
          <a:ln w="9525">
            <a:noFill/>
          </a:ln>
        </p:spPr>
        <p:txBody>
          <a:bodyPr/>
          <a:lstStyle>
            <a:lvl1pPr algn="r">
              <a:defRPr sz="105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06015"/>
            <a:ext cx="8229600" cy="8574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200360"/>
            <a:ext cx="8229600" cy="3395066"/>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4684738"/>
            <a:ext cx="2133600" cy="357250"/>
          </a:xfrm>
          <a:prstGeom prst="rect">
            <a:avLst/>
          </a:prstGeom>
          <a:noFill/>
          <a:ln w="9525">
            <a:noFill/>
          </a:ln>
        </p:spPr>
        <p:txBody>
          <a:bodyPr/>
          <a:lstStyle>
            <a:lvl1pPr>
              <a:defRPr sz="105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4684738"/>
            <a:ext cx="2895600" cy="357250"/>
          </a:xfrm>
          <a:prstGeom prst="rect">
            <a:avLst/>
          </a:prstGeom>
          <a:noFill/>
          <a:ln w="9525">
            <a:noFill/>
          </a:ln>
        </p:spPr>
        <p:txBody>
          <a:bodyPr/>
          <a:lstStyle>
            <a:lvl1pPr algn="ctr">
              <a:defRPr sz="105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4684738"/>
            <a:ext cx="2133600" cy="357250"/>
          </a:xfrm>
          <a:prstGeom prst="rect">
            <a:avLst/>
          </a:prstGeom>
          <a:noFill/>
          <a:ln w="9525">
            <a:noFill/>
          </a:ln>
        </p:spPr>
        <p:txBody>
          <a:bodyPr/>
          <a:lstStyle>
            <a:lvl1pPr algn="r">
              <a:defRPr sz="105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wmf"/><Relationship Id="rId3" Type="http://schemas.openxmlformats.org/officeDocument/2006/relationships/oleObject" Target="../embeddings/oleObject3.bin"/><Relationship Id="rId2" Type="http://schemas.openxmlformats.org/officeDocument/2006/relationships/image" Target="../media/image13.wmf"/><Relationship Id="rId1"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22.xml"/><Relationship Id="rId2" Type="http://schemas.openxmlformats.org/officeDocument/2006/relationships/image" Target="../media/image16.jpeg"/><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2" Type="http://schemas.openxmlformats.org/officeDocument/2006/relationships/slideLayout" Target="../slideLayouts/slideLayout2.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82625" y="1204595"/>
            <a:ext cx="791845" cy="791845"/>
          </a:xfrm>
          <a:prstGeom prst="rect">
            <a:avLst/>
          </a:prstGeom>
          <a:noFill/>
          <a:ln w="762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35050" y="1571625"/>
            <a:ext cx="7164070" cy="2019300"/>
          </a:xfrm>
          <a:prstGeom prst="rect">
            <a:avLst/>
          </a:prstGeom>
          <a:solidFill>
            <a:schemeClr val="bg1"/>
          </a:solidFill>
          <a:ln w="1841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95" name="标题 1"/>
          <p:cNvSpPr>
            <a:spLocks noGrp="1"/>
          </p:cNvSpPr>
          <p:nvPr>
            <p:ph type="ctrTitle"/>
          </p:nvPr>
        </p:nvSpPr>
        <p:spPr>
          <a:xfrm>
            <a:off x="1114425" y="784860"/>
            <a:ext cx="7898765" cy="2066925"/>
          </a:xfrm>
        </p:spPr>
        <p:txBody>
          <a:bodyPr vert="horz" wrap="square" lIns="91440" tIns="45720" rIns="91440" bIns="45720" anchor="b" anchorCtr="0"/>
          <a:lstStyle/>
          <a:p>
            <a:pPr algn="l" eaLnBrk="1" hangingPunct="1">
              <a:buClrTx/>
              <a:buSzTx/>
              <a:buFontTx/>
            </a:pPr>
            <a:r>
              <a:rPr lang="en-US" altLang="zh-CN" sz="3200" b="1" kern="1200" dirty="0">
                <a:solidFill>
                  <a:schemeClr val="tx1"/>
                </a:solidFill>
                <a:latin typeface="微软雅黑" panose="020B0503020204020204" charset="-122"/>
                <a:ea typeface="微软雅黑" panose="020B0503020204020204" charset="-122"/>
                <a:cs typeface="+mj-cs"/>
              </a:rPr>
              <a:t>《</a:t>
            </a:r>
            <a:r>
              <a:rPr lang="zh-CN" altLang="en-US" sz="3200" b="1" kern="1200" dirty="0">
                <a:solidFill>
                  <a:schemeClr val="tx1"/>
                </a:solidFill>
                <a:latin typeface="微软雅黑" panose="020B0503020204020204" charset="-122"/>
                <a:ea typeface="微软雅黑" panose="020B0503020204020204" charset="-122"/>
                <a:cs typeface="+mj-cs"/>
              </a:rPr>
              <a:t>四川省附着式脚手架安全技术标准</a:t>
            </a:r>
            <a:r>
              <a:rPr lang="en-US" altLang="zh-CN" sz="3200" b="1" kern="1200" dirty="0">
                <a:solidFill>
                  <a:schemeClr val="tx1"/>
                </a:solidFill>
                <a:latin typeface="微软雅黑" panose="020B0503020204020204" charset="-122"/>
                <a:ea typeface="微软雅黑" panose="020B0503020204020204" charset="-122"/>
                <a:cs typeface="+mj-cs"/>
              </a:rPr>
              <a:t>》</a:t>
            </a:r>
            <a:br>
              <a:rPr lang="en-US" altLang="zh-CN" sz="2400" kern="1200" dirty="0">
                <a:solidFill>
                  <a:schemeClr val="tx1"/>
                </a:solidFill>
                <a:latin typeface="华文琥珀" panose="02010800040101010101" pitchFamily="2" charset="-122"/>
                <a:ea typeface="华文琥珀" panose="02010800040101010101" pitchFamily="2" charset="-122"/>
                <a:cs typeface="+mj-cs"/>
              </a:rPr>
            </a:br>
            <a:endParaRPr lang="en-US" altLang="zh-CN" sz="2400" kern="1200" dirty="0">
              <a:solidFill>
                <a:schemeClr val="tx1"/>
              </a:solidFill>
              <a:latin typeface="华文琥珀" panose="02010800040101010101" pitchFamily="2" charset="-122"/>
              <a:ea typeface="华文琥珀" panose="02010800040101010101" pitchFamily="2" charset="-122"/>
              <a:cs typeface="+mj-cs"/>
            </a:endParaRPr>
          </a:p>
        </p:txBody>
      </p:sp>
      <p:grpSp>
        <p:nvGrpSpPr>
          <p:cNvPr id="8" name="组合 7"/>
          <p:cNvGrpSpPr/>
          <p:nvPr/>
        </p:nvGrpSpPr>
        <p:grpSpPr>
          <a:xfrm>
            <a:off x="8244205" y="0"/>
            <a:ext cx="900000" cy="900000"/>
            <a:chOff x="12757" y="0"/>
            <a:chExt cx="1643" cy="1648"/>
          </a:xfrm>
        </p:grpSpPr>
        <p:sp>
          <p:nvSpPr>
            <p:cNvPr id="4107" name="任意多边形 24"/>
            <p:cNvSpPr/>
            <p:nvPr/>
          </p:nvSpPr>
          <p:spPr>
            <a:xfrm rot="-5400000">
              <a:off x="12756" y="537"/>
              <a:ext cx="1112" cy="1110"/>
            </a:xfrm>
            <a:custGeom>
              <a:avLst/>
              <a:gdLst/>
              <a:ahLst/>
              <a:cxnLst>
                <a:cxn ang="0">
                  <a:pos x="0" y="0"/>
                </a:cxn>
                <a:cxn ang="0">
                  <a:pos x="4731" y="0"/>
                </a:cxn>
                <a:cxn ang="0">
                  <a:pos x="4731" y="2412"/>
                </a:cxn>
                <a:cxn ang="0">
                  <a:pos x="4140" y="2412"/>
                </a:cxn>
                <a:cxn ang="0">
                  <a:pos x="4140" y="580"/>
                </a:cxn>
                <a:cxn ang="0">
                  <a:pos x="592" y="580"/>
                </a:cxn>
                <a:cxn ang="0">
                  <a:pos x="592" y="4057"/>
                </a:cxn>
                <a:cxn ang="0">
                  <a:pos x="2366" y="4057"/>
                </a:cxn>
                <a:cxn ang="0">
                  <a:pos x="2366" y="4636"/>
                </a:cxn>
                <a:cxn ang="0">
                  <a:pos x="0" y="463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solidFill>
              <a:srgbClr val="C00000"/>
            </a:solidFill>
            <a:ln w="9525">
              <a:noFill/>
            </a:ln>
          </p:spPr>
          <p:txBody>
            <a:bodyPr/>
            <a:lstStyle/>
            <a:p>
              <a:endParaRPr lang="zh-CN" altLang="en-US"/>
            </a:p>
          </p:txBody>
        </p:sp>
        <p:sp>
          <p:nvSpPr>
            <p:cNvPr id="3" name="任意多边形 27"/>
            <p:cNvSpPr/>
            <p:nvPr/>
          </p:nvSpPr>
          <p:spPr>
            <a:xfrm rot="-5400000">
              <a:off x="13266" y="24"/>
              <a:ext cx="1158" cy="1110"/>
            </a:xfrm>
            <a:custGeom>
              <a:avLst/>
              <a:gdLst/>
              <a:ahLst/>
              <a:cxnLst>
                <a:cxn ang="0">
                  <a:pos x="739637" y="0"/>
                </a:cxn>
                <a:cxn ang="0">
                  <a:pos x="739637" y="138635"/>
                </a:cxn>
                <a:cxn ang="0">
                  <a:pos x="139979" y="138635"/>
                </a:cxn>
                <a:cxn ang="0">
                  <a:pos x="139979" y="703210"/>
                </a:cxn>
                <a:cxn ang="0">
                  <a:pos x="0" y="703210"/>
                </a:cxn>
                <a:cxn ang="0">
                  <a:pos x="0" y="0"/>
                </a:cxn>
                <a:cxn ang="0">
                  <a:pos x="739637" y="0"/>
                </a:cxn>
              </a:cxnLst>
              <a:rect l="0" t="0" r="0" b="0"/>
              <a:pathLst>
                <a:path w="734437" h="705055">
                  <a:moveTo>
                    <a:pt x="734437" y="0"/>
                  </a:moveTo>
                  <a:lnTo>
                    <a:pt x="734437" y="138995"/>
                  </a:lnTo>
                  <a:lnTo>
                    <a:pt x="138995" y="138995"/>
                  </a:lnTo>
                  <a:lnTo>
                    <a:pt x="138995" y="705055"/>
                  </a:lnTo>
                  <a:lnTo>
                    <a:pt x="0" y="705055"/>
                  </a:lnTo>
                  <a:lnTo>
                    <a:pt x="0" y="0"/>
                  </a:lnTo>
                  <a:lnTo>
                    <a:pt x="734437" y="0"/>
                  </a:lnTo>
                  <a:close/>
                </a:path>
              </a:pathLst>
            </a:custGeom>
            <a:solidFill>
              <a:srgbClr val="C00000"/>
            </a:solidFill>
            <a:ln w="9525">
              <a:noFill/>
            </a:ln>
          </p:spPr>
          <p:txBody>
            <a:bodyPr/>
            <a:lstStyle/>
            <a:p>
              <a:endParaRPr lang="zh-CN" altLang="en-US"/>
            </a:p>
          </p:txBody>
        </p:sp>
      </p:grpSp>
      <p:sp>
        <p:nvSpPr>
          <p:cNvPr id="9" name="文本框 8"/>
          <p:cNvSpPr txBox="1"/>
          <p:nvPr/>
        </p:nvSpPr>
        <p:spPr>
          <a:xfrm>
            <a:off x="1258570" y="2788285"/>
            <a:ext cx="4213860" cy="718185"/>
          </a:xfrm>
          <a:prstGeom prst="rect">
            <a:avLst/>
          </a:prstGeom>
          <a:noFill/>
        </p:spPr>
        <p:txBody>
          <a:bodyPr wrap="square" rtlCol="0">
            <a:spAutoFit/>
          </a:bodyPr>
          <a:lstStyle/>
          <a:p>
            <a:pPr algn="l">
              <a:lnSpc>
                <a:spcPct val="120000"/>
              </a:lnSpc>
              <a:buClrTx/>
              <a:buSzTx/>
              <a:buFontTx/>
            </a:pPr>
            <a:r>
              <a:rPr lang="zh-CN" altLang="en-US" sz="1800" dirty="0">
                <a:latin typeface="华文琥珀" panose="02010800040101010101" pitchFamily="2" charset="-122"/>
                <a:ea typeface="华文琥珀" panose="02010800040101010101" pitchFamily="2" charset="-122"/>
                <a:cs typeface="+mj-cs"/>
                <a:sym typeface="+mn-ea"/>
              </a:rPr>
              <a:t>□□□  </a:t>
            </a:r>
            <a:r>
              <a:rPr lang="zh-CN" sz="1600">
                <a:solidFill>
                  <a:schemeClr val="accent4"/>
                </a:solidFill>
                <a:latin typeface="黑体" panose="02010609060101010101" charset="-122"/>
                <a:ea typeface="黑体" panose="02010609060101010101" charset="-122"/>
                <a:cs typeface="黑体" panose="02010609060101010101" charset="-122"/>
                <a:sym typeface="+mn-ea"/>
              </a:rPr>
              <a:t>成都市土木建筑学会  </a:t>
            </a:r>
            <a:endParaRPr lang="zh-CN" sz="1600">
              <a:solidFill>
                <a:schemeClr val="accent4"/>
              </a:solidFill>
              <a:latin typeface="黑体" panose="02010609060101010101" charset="-122"/>
              <a:ea typeface="黑体" panose="02010609060101010101" charset="-122"/>
              <a:cs typeface="黑体" panose="02010609060101010101" charset="-122"/>
              <a:sym typeface="+mn-ea"/>
            </a:endParaRPr>
          </a:p>
          <a:p>
            <a:pPr algn="l">
              <a:lnSpc>
                <a:spcPct val="120000"/>
              </a:lnSpc>
              <a:buClrTx/>
              <a:buSzTx/>
              <a:buFontTx/>
            </a:pPr>
            <a:r>
              <a:rPr lang="zh-CN" sz="1600">
                <a:solidFill>
                  <a:schemeClr val="accent4"/>
                </a:solidFill>
                <a:latin typeface="黑体" panose="02010609060101010101" charset="-122"/>
                <a:ea typeface="黑体" panose="02010609060101010101" charset="-122"/>
                <a:cs typeface="黑体" panose="02010609060101010101" charset="-122"/>
                <a:sym typeface="+mn-ea"/>
              </a:rPr>
              <a:t>       </a:t>
            </a:r>
            <a:r>
              <a:rPr lang="en-US" altLang="zh-CN" sz="1600">
                <a:solidFill>
                  <a:schemeClr val="accent4"/>
                </a:solidFill>
                <a:latin typeface="黑体" panose="02010609060101010101" charset="-122"/>
                <a:ea typeface="黑体" panose="02010609060101010101" charset="-122"/>
                <a:cs typeface="黑体" panose="02010609060101010101" charset="-122"/>
                <a:sym typeface="+mn-ea"/>
              </a:rPr>
              <a:t> </a:t>
            </a:r>
            <a:r>
              <a:rPr lang="zh-CN" sz="1600">
                <a:solidFill>
                  <a:schemeClr val="accent4"/>
                </a:solidFill>
                <a:latin typeface="黑体" panose="02010609060101010101" charset="-122"/>
                <a:ea typeface="黑体" panose="02010609060101010101" charset="-122"/>
                <a:cs typeface="黑体" panose="02010609060101010101" charset="-122"/>
                <a:sym typeface="+mn-ea"/>
              </a:rPr>
              <a:t>中天建设集团有限公司</a:t>
            </a:r>
            <a:endParaRPr lang="zh-CN" altLang="en-US" sz="1600" b="1" kern="1200" dirty="0">
              <a:solidFill>
                <a:schemeClr val="accent4"/>
              </a:solidFill>
              <a:latin typeface="黑体" panose="02010609060101010101" charset="-122"/>
              <a:ea typeface="黑体" panose="02010609060101010101" charset="-122"/>
              <a:cs typeface="黑体" panose="02010609060101010101" charset="-122"/>
              <a:sym typeface="+mn-ea"/>
            </a:endParaRPr>
          </a:p>
        </p:txBody>
      </p:sp>
      <p:grpSp>
        <p:nvGrpSpPr>
          <p:cNvPr id="10" name="组合 9"/>
          <p:cNvGrpSpPr/>
          <p:nvPr/>
        </p:nvGrpSpPr>
        <p:grpSpPr>
          <a:xfrm rot="10800000">
            <a:off x="0" y="4228465"/>
            <a:ext cx="900000" cy="900000"/>
            <a:chOff x="12757" y="0"/>
            <a:chExt cx="1643" cy="1648"/>
          </a:xfrm>
        </p:grpSpPr>
        <p:sp>
          <p:nvSpPr>
            <p:cNvPr id="11" name="任意多边形 24"/>
            <p:cNvSpPr/>
            <p:nvPr/>
          </p:nvSpPr>
          <p:spPr>
            <a:xfrm rot="-5400000">
              <a:off x="12756" y="537"/>
              <a:ext cx="1112" cy="1110"/>
            </a:xfrm>
            <a:custGeom>
              <a:avLst/>
              <a:gdLst/>
              <a:ahLst/>
              <a:cxnLst>
                <a:cxn ang="0">
                  <a:pos x="0" y="0"/>
                </a:cxn>
                <a:cxn ang="0">
                  <a:pos x="4731" y="0"/>
                </a:cxn>
                <a:cxn ang="0">
                  <a:pos x="4731" y="2412"/>
                </a:cxn>
                <a:cxn ang="0">
                  <a:pos x="4140" y="2412"/>
                </a:cxn>
                <a:cxn ang="0">
                  <a:pos x="4140" y="580"/>
                </a:cxn>
                <a:cxn ang="0">
                  <a:pos x="592" y="580"/>
                </a:cxn>
                <a:cxn ang="0">
                  <a:pos x="592" y="4057"/>
                </a:cxn>
                <a:cxn ang="0">
                  <a:pos x="2366" y="4057"/>
                </a:cxn>
                <a:cxn ang="0">
                  <a:pos x="2366" y="4636"/>
                </a:cxn>
                <a:cxn ang="0">
                  <a:pos x="0" y="463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solidFill>
              <a:srgbClr val="C00000"/>
            </a:solidFill>
            <a:ln w="9525">
              <a:noFill/>
            </a:ln>
          </p:spPr>
          <p:txBody>
            <a:bodyPr/>
            <a:lstStyle/>
            <a:p>
              <a:endParaRPr lang="zh-CN" altLang="en-US"/>
            </a:p>
          </p:txBody>
        </p:sp>
        <p:sp>
          <p:nvSpPr>
            <p:cNvPr id="12" name="任意多边形 27"/>
            <p:cNvSpPr/>
            <p:nvPr/>
          </p:nvSpPr>
          <p:spPr>
            <a:xfrm rot="-5400000">
              <a:off x="13266" y="24"/>
              <a:ext cx="1158" cy="1110"/>
            </a:xfrm>
            <a:custGeom>
              <a:avLst/>
              <a:gdLst/>
              <a:ahLst/>
              <a:cxnLst>
                <a:cxn ang="0">
                  <a:pos x="739637" y="0"/>
                </a:cxn>
                <a:cxn ang="0">
                  <a:pos x="739637" y="138635"/>
                </a:cxn>
                <a:cxn ang="0">
                  <a:pos x="139979" y="138635"/>
                </a:cxn>
                <a:cxn ang="0">
                  <a:pos x="139979" y="703210"/>
                </a:cxn>
                <a:cxn ang="0">
                  <a:pos x="0" y="703210"/>
                </a:cxn>
                <a:cxn ang="0">
                  <a:pos x="0" y="0"/>
                </a:cxn>
                <a:cxn ang="0">
                  <a:pos x="739637" y="0"/>
                </a:cxn>
              </a:cxnLst>
              <a:rect l="0" t="0" r="0" b="0"/>
              <a:pathLst>
                <a:path w="734437" h="705055">
                  <a:moveTo>
                    <a:pt x="734437" y="0"/>
                  </a:moveTo>
                  <a:lnTo>
                    <a:pt x="734437" y="138995"/>
                  </a:lnTo>
                  <a:lnTo>
                    <a:pt x="138995" y="138995"/>
                  </a:lnTo>
                  <a:lnTo>
                    <a:pt x="138995" y="705055"/>
                  </a:lnTo>
                  <a:lnTo>
                    <a:pt x="0" y="705055"/>
                  </a:lnTo>
                  <a:lnTo>
                    <a:pt x="0" y="0"/>
                  </a:lnTo>
                  <a:lnTo>
                    <a:pt x="734437" y="0"/>
                  </a:lnTo>
                  <a:close/>
                </a:path>
              </a:pathLst>
            </a:custGeom>
            <a:solidFill>
              <a:srgbClr val="C00000"/>
            </a:solidFill>
            <a:ln w="9525">
              <a:noFill/>
            </a:ln>
          </p:spPr>
          <p:txBody>
            <a:bodyPr/>
            <a:lstStyle/>
            <a:p>
              <a:endParaRPr lang="zh-CN" altLang="en-US"/>
            </a:p>
          </p:txBody>
        </p:sp>
      </p:grpSp>
      <p:sp>
        <p:nvSpPr>
          <p:cNvPr id="6" name="Freeform 240"/>
          <p:cNvSpPr>
            <a:spLocks noChangeAspect="1" noEditPoints="1" noChangeArrowheads="1"/>
          </p:cNvSpPr>
          <p:nvPr/>
        </p:nvSpPr>
        <p:spPr bwMode="auto">
          <a:xfrm>
            <a:off x="7810567" y="3004184"/>
            <a:ext cx="1115999" cy="1116000"/>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anose="020B0503020204020204" charset="-122"/>
              <a:ea typeface="微软雅黑" panose="020B0503020204020204" charset="-122"/>
            </a:endParaRPr>
          </a:p>
        </p:txBody>
      </p:sp>
      <p:sp>
        <p:nvSpPr>
          <p:cNvPr id="44" name="Freeform 241"/>
          <p:cNvSpPr>
            <a:spLocks noChangeAspect="1" noEditPoints="1" noChangeArrowheads="1"/>
          </p:cNvSpPr>
          <p:nvPr/>
        </p:nvSpPr>
        <p:spPr bwMode="auto">
          <a:xfrm>
            <a:off x="7039994" y="3578225"/>
            <a:ext cx="827101" cy="828000"/>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endParaRPr>
          </a:p>
        </p:txBody>
      </p:sp>
      <p:pic>
        <p:nvPicPr>
          <p:cNvPr id="7" name="图片 32" descr="26"/>
          <p:cNvPicPr>
            <a:picLocks noChangeAspect="1"/>
          </p:cNvPicPr>
          <p:nvPr/>
        </p:nvPicPr>
        <p:blipFill>
          <a:blip r:embed="rId1"/>
          <a:stretch>
            <a:fillRect/>
          </a:stretch>
        </p:blipFill>
        <p:spPr>
          <a:xfrm>
            <a:off x="8125460" y="3220085"/>
            <a:ext cx="540451" cy="612000"/>
          </a:xfrm>
          <a:prstGeom prst="rect">
            <a:avLst/>
          </a:prstGeom>
          <a:noFill/>
          <a:ln w="9525">
            <a:noFill/>
          </a:ln>
        </p:spPr>
      </p:pic>
      <p:sp>
        <p:nvSpPr>
          <p:cNvPr id="4" name="文本框 3"/>
          <p:cNvSpPr txBox="1"/>
          <p:nvPr/>
        </p:nvSpPr>
        <p:spPr>
          <a:xfrm>
            <a:off x="5940425" y="2141220"/>
            <a:ext cx="1964055" cy="645160"/>
          </a:xfrm>
          <a:prstGeom prst="rect">
            <a:avLst/>
          </a:prstGeom>
          <a:noFill/>
        </p:spPr>
        <p:txBody>
          <a:bodyPr wrap="none" rtlCol="0" anchor="t">
            <a:spAutoFit/>
          </a:bodyPr>
          <a:lstStyle/>
          <a:p>
            <a:pPr eaLnBrk="1" hangingPunct="1"/>
            <a:br>
              <a:rPr lang="en-US" altLang="zh-CN" dirty="0">
                <a:latin typeface="华文琥珀" panose="02010800040101010101" pitchFamily="2" charset="-122"/>
                <a:ea typeface="华文琥珀" panose="02010800040101010101" pitchFamily="2" charset="-122"/>
                <a:cs typeface="+mj-cs"/>
                <a:sym typeface="+mn-ea"/>
              </a:rPr>
            </a:br>
            <a:r>
              <a:rPr lang="en-US" altLang="zh-CN" dirty="0">
                <a:latin typeface="华文琥珀" panose="02010800040101010101" pitchFamily="2" charset="-122"/>
                <a:ea typeface="华文琥珀" panose="02010800040101010101" pitchFamily="2" charset="-122"/>
                <a:cs typeface="+mj-cs"/>
                <a:sym typeface="+mn-ea"/>
              </a:rPr>
              <a:t>DBJ51/T153-2020</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498850" y="1995170"/>
            <a:ext cx="5293995" cy="975995"/>
          </a:xfrm>
          <a:prstGeom prst="rect">
            <a:avLst/>
          </a:prstGeom>
          <a:noFill/>
          <a:ln w="9525">
            <a:noFill/>
          </a:ln>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2.1.2  钢拉杆</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附着式脚手架基础与其上部建（构）筑物主体结构之间连接的</a:t>
            </a:r>
            <a:r>
              <a:rPr sz="1600" b="1" u="sng">
                <a:solidFill>
                  <a:srgbClr val="C00000"/>
                </a:solidFill>
                <a:latin typeface="黑体" panose="02010609060101010101" charset="-122"/>
                <a:ea typeface="黑体" panose="02010609060101010101" charset="-122"/>
                <a:cs typeface="黑体" panose="02010609060101010101" charset="-122"/>
              </a:rPr>
              <a:t>具有传递荷载作用的</a:t>
            </a:r>
            <a:r>
              <a:rPr sz="1600">
                <a:latin typeface="黑体" panose="02010609060101010101" charset="-122"/>
                <a:ea typeface="黑体" panose="02010609060101010101" charset="-122"/>
                <a:cs typeface="黑体" panose="02010609060101010101" charset="-122"/>
              </a:rPr>
              <a:t>一种上拉构件。</a:t>
            </a:r>
            <a:endParaRPr sz="16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3498850" y="3939540"/>
            <a:ext cx="5309235" cy="975995"/>
          </a:xfrm>
          <a:prstGeom prst="rect">
            <a:avLst/>
          </a:prstGeom>
          <a:solidFill>
            <a:schemeClr val="bg1">
              <a:lumMod val="95000"/>
            </a:schemeClr>
          </a:solidFill>
          <a:ln w="9525">
            <a:solidFill>
              <a:schemeClr val="tx1">
                <a:lumMod val="50000"/>
                <a:lumOff val="50000"/>
              </a:schemeClr>
            </a:solidFill>
            <a:prstDash val="sysDot"/>
          </a:ln>
          <a:effectLst>
            <a:outerShdw blurRad="50800" dist="38100" dir="2700000" algn="t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2.1.4  附着支承结构</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附着在工程结构上，承受并传递脚手架荷载的支承结构。附着支承结构包括</a:t>
            </a:r>
            <a:r>
              <a:rPr sz="1600" b="1">
                <a:solidFill>
                  <a:srgbClr val="002060"/>
                </a:solidFill>
                <a:latin typeface="黑体" panose="02010609060101010101" charset="-122"/>
                <a:ea typeface="黑体" panose="02010609060101010101" charset="-122"/>
                <a:cs typeface="黑体" panose="02010609060101010101" charset="-122"/>
              </a:rPr>
              <a:t>附着支座、悬挑钢梁及上拉或下撑构件。</a:t>
            </a:r>
            <a:endParaRPr sz="1600" b="1">
              <a:solidFill>
                <a:srgbClr val="002060"/>
              </a:solidFill>
              <a:latin typeface="黑体" panose="02010609060101010101" charset="-122"/>
              <a:ea typeface="黑体" panose="02010609060101010101" charset="-122"/>
              <a:cs typeface="黑体"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2  </a:t>
            </a:r>
            <a:r>
              <a:rPr lang="zh-CN" altLang="en-US" b="1" noProof="0" dirty="0">
                <a:solidFill>
                  <a:srgbClr val="C00000"/>
                </a:solidFill>
                <a:latin typeface="微软雅黑" panose="020B0503020204020204" charset="-122"/>
                <a:ea typeface="微软雅黑" panose="020B0503020204020204" charset="-122"/>
                <a:sym typeface="+mn-ea"/>
              </a:rPr>
              <a:t>术语和符号</a:t>
            </a:r>
            <a:endParaRPr lang="zh-CN" altLang="en-US"/>
          </a:p>
        </p:txBody>
      </p:sp>
      <p:sp>
        <p:nvSpPr>
          <p:cNvPr id="2" name="文本框 1"/>
          <p:cNvSpPr txBox="1"/>
          <p:nvPr/>
        </p:nvSpPr>
        <p:spPr>
          <a:xfrm>
            <a:off x="3498850" y="177165"/>
            <a:ext cx="5293995" cy="1861185"/>
          </a:xfrm>
          <a:prstGeom prst="rect">
            <a:avLst/>
          </a:prstGeom>
          <a:solidFill>
            <a:schemeClr val="bg1">
              <a:lumMod val="95000"/>
            </a:schemeClr>
          </a:solidFill>
          <a:ln w="9525">
            <a:solidFill>
              <a:schemeClr val="tx1">
                <a:lumMod val="50000"/>
                <a:lumOff val="50000"/>
              </a:schemeClr>
            </a:solidFill>
            <a:prstDash val="sysDot"/>
          </a:ln>
          <a:effectLst>
            <a:outerShdw blurRad="50800" dist="38100" dir="10800000" algn="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a:latin typeface="黑体" panose="02010609060101010101" charset="-122"/>
                <a:ea typeface="黑体" panose="02010609060101010101" charset="-122"/>
                <a:cs typeface="黑体" panose="02010609060101010101" charset="-122"/>
              </a:rPr>
              <a:t>2.1.1  </a:t>
            </a:r>
            <a:r>
              <a:rPr lang="zh-CN" sz="1600">
                <a:latin typeface="黑体" panose="02010609060101010101" charset="-122"/>
                <a:ea typeface="黑体" panose="02010609060101010101" charset="-122"/>
                <a:cs typeface="黑体" panose="02010609060101010101" charset="-122"/>
              </a:rPr>
              <a:t>附着式脚手架</a:t>
            </a:r>
            <a:endParaRPr lang="zh-CN" sz="1600">
              <a:latin typeface="黑体" panose="02010609060101010101" charset="-122"/>
              <a:ea typeface="黑体" panose="02010609060101010101" charset="-122"/>
              <a:cs typeface="黑体" panose="02010609060101010101" charset="-122"/>
            </a:endParaRPr>
          </a:p>
          <a:p>
            <a:pPr>
              <a:lnSpc>
                <a:spcPct val="120000"/>
              </a:lnSpc>
            </a:pPr>
            <a:r>
              <a:rPr lang="zh-CN" sz="1600">
                <a:latin typeface="黑体" panose="02010609060101010101" charset="-122"/>
                <a:ea typeface="黑体" panose="02010609060101010101" charset="-122"/>
                <a:cs typeface="黑体" panose="02010609060101010101" charset="-122"/>
              </a:rPr>
              <a:t>搭设一定高度并</a:t>
            </a:r>
            <a:r>
              <a:rPr lang="zh-CN" sz="1600" b="1" u="sng">
                <a:solidFill>
                  <a:srgbClr val="0070C0"/>
                </a:solidFill>
                <a:latin typeface="黑体" panose="02010609060101010101" charset="-122"/>
                <a:ea typeface="黑体" panose="02010609060101010101" charset="-122"/>
                <a:cs typeface="黑体" panose="02010609060101010101" charset="-122"/>
              </a:rPr>
              <a:t>附着于工程结构上</a:t>
            </a:r>
            <a:r>
              <a:rPr lang="zh-CN" sz="1600">
                <a:latin typeface="黑体" panose="02010609060101010101" charset="-122"/>
                <a:ea typeface="黑体" panose="02010609060101010101" charset="-122"/>
                <a:cs typeface="黑体" panose="02010609060101010101" charset="-122"/>
              </a:rPr>
              <a:t>，通过支座锚固、上部拉结或下部斜撑使其能够承受相应荷载，同时具有安全防护功能，可为建筑施工提供安全作业条件的外脚手架。包含附着支承结构及上部钢管脚手架架体，本标准内简称脚手架。</a:t>
            </a:r>
            <a:endParaRPr lang="zh-CN" altLang="en-US" sz="160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3498850" y="3003550"/>
            <a:ext cx="5308600" cy="975995"/>
          </a:xfrm>
          <a:prstGeom prst="rect">
            <a:avLst/>
          </a:prstGeom>
          <a:solidFill>
            <a:schemeClr val="bg1">
              <a:lumMod val="95000"/>
            </a:schemeClr>
          </a:solidFill>
          <a:ln w="9525">
            <a:noFill/>
          </a:ln>
          <a:effectLst>
            <a:outerShdw blurRad="50800" dist="38100" dir="16200000"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a:latin typeface="黑体" panose="02010609060101010101" charset="-122"/>
                <a:ea typeface="黑体" panose="02010609060101010101" charset="-122"/>
                <a:cs typeface="黑体" panose="02010609060101010101" charset="-122"/>
              </a:rPr>
              <a:t>2.1.3  </a:t>
            </a:r>
            <a:r>
              <a:rPr lang="zh-CN" sz="1600">
                <a:latin typeface="黑体" panose="02010609060101010101" charset="-122"/>
                <a:ea typeface="黑体" panose="02010609060101010101" charset="-122"/>
                <a:cs typeface="黑体" panose="02010609060101010101" charset="-122"/>
              </a:rPr>
              <a:t>附着支座</a:t>
            </a:r>
            <a:endParaRPr lang="zh-CN" sz="1600">
              <a:latin typeface="黑体" panose="02010609060101010101" charset="-122"/>
              <a:ea typeface="黑体" panose="02010609060101010101" charset="-122"/>
              <a:cs typeface="黑体" panose="02010609060101010101" charset="-122"/>
            </a:endParaRPr>
          </a:p>
          <a:p>
            <a:pPr>
              <a:lnSpc>
                <a:spcPct val="120000"/>
              </a:lnSpc>
            </a:pPr>
            <a:r>
              <a:rPr lang="zh-CN" sz="1600">
                <a:latin typeface="黑体" panose="02010609060101010101" charset="-122"/>
                <a:ea typeface="黑体" panose="02010609060101010101" charset="-122"/>
                <a:cs typeface="黑体" panose="02010609060101010101" charset="-122"/>
              </a:rPr>
              <a:t>通过螺栓、钢板等将悬挑钢梁固定在建（构）筑物主体结构外侧的构造</a:t>
            </a:r>
            <a:r>
              <a:rPr lang="zh-CN" sz="1600">
                <a:solidFill>
                  <a:srgbClr val="17365D"/>
                </a:solidFill>
                <a:latin typeface="黑体" panose="02010609060101010101" charset="-122"/>
                <a:ea typeface="黑体" panose="02010609060101010101" charset="-122"/>
                <a:cs typeface="黑体" panose="02010609060101010101" charset="-122"/>
              </a:rPr>
              <a:t>。</a:t>
            </a:r>
            <a:endParaRPr lang="zh-CN" altLang="en-US" sz="1600">
              <a:solidFill>
                <a:srgbClr val="17365D"/>
              </a:solidFill>
              <a:latin typeface="黑体" panose="02010609060101010101" charset="-122"/>
              <a:ea typeface="黑体" panose="02010609060101010101" charset="-122"/>
              <a:cs typeface="黑体" panose="02010609060101010101" charset="-122"/>
            </a:endParaRPr>
          </a:p>
        </p:txBody>
      </p:sp>
      <p:pic>
        <p:nvPicPr>
          <p:cNvPr id="4" name="图片 3"/>
          <p:cNvPicPr>
            <a:picLocks noChangeAspect="1"/>
          </p:cNvPicPr>
          <p:nvPr/>
        </p:nvPicPr>
        <p:blipFill>
          <a:blip r:embed="rId1"/>
          <a:stretch>
            <a:fillRect/>
          </a:stretch>
        </p:blipFill>
        <p:spPr>
          <a:xfrm>
            <a:off x="827405" y="843915"/>
            <a:ext cx="2531145" cy="4032000"/>
          </a:xfrm>
          <a:prstGeom prst="rect">
            <a:avLst/>
          </a:prstGeom>
        </p:spPr>
      </p:pic>
      <p:sp>
        <p:nvSpPr>
          <p:cNvPr id="9" name="椭圆 8"/>
          <p:cNvSpPr/>
          <p:nvPr/>
        </p:nvSpPr>
        <p:spPr>
          <a:xfrm>
            <a:off x="1398270" y="4159250"/>
            <a:ext cx="622300" cy="71691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MH_Other_4"/>
          <p:cNvSpPr/>
          <p:nvPr>
            <p:custDataLst>
              <p:tags r:id="rId2"/>
            </p:custDataLst>
          </p:nvPr>
        </p:nvSpPr>
        <p:spPr>
          <a:xfrm>
            <a:off x="180340" y="4725670"/>
            <a:ext cx="194310" cy="17272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8" name="MH_Other_4"/>
          <p:cNvSpPr/>
          <p:nvPr>
            <p:custDataLst>
              <p:tags r:id="rId3"/>
            </p:custDataLst>
          </p:nvPr>
        </p:nvSpPr>
        <p:spPr>
          <a:xfrm>
            <a:off x="324485" y="4380865"/>
            <a:ext cx="305435" cy="27432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cxnSp>
        <p:nvCxnSpPr>
          <p:cNvPr id="5" name="直接箭头连接符 4"/>
          <p:cNvCxnSpPr/>
          <p:nvPr/>
        </p:nvCxnSpPr>
        <p:spPr>
          <a:xfrm flipH="1">
            <a:off x="2411730" y="2208530"/>
            <a:ext cx="1837055" cy="43561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endCxn id="9" idx="7"/>
          </p:cNvCxnSpPr>
          <p:nvPr/>
        </p:nvCxnSpPr>
        <p:spPr>
          <a:xfrm flipH="1">
            <a:off x="1929130" y="3216275"/>
            <a:ext cx="2334260" cy="1047750"/>
          </a:xfrm>
          <a:prstGeom prst="straightConnector1">
            <a:avLst/>
          </a:prstGeom>
          <a:ln w="28575">
            <a:gradFill>
              <a:gsLst>
                <a:gs pos="0">
                  <a:srgbClr val="012D86"/>
                </a:gs>
                <a:gs pos="100000">
                  <a:srgbClr val="0E2557"/>
                </a:gs>
              </a:gsLst>
            </a:gra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bldLst>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379" name="Group 43"/>
          <p:cNvGrpSpPr/>
          <p:nvPr/>
        </p:nvGrpSpPr>
        <p:grpSpPr bwMode="auto">
          <a:xfrm>
            <a:off x="1547178" y="1491298"/>
            <a:ext cx="2052000" cy="2052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pic>
        <p:nvPicPr>
          <p:cNvPr id="166" name="图片 16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67878" y="2139633"/>
            <a:ext cx="960875"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451548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3   基本规定</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Basic Requirements</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24485" y="668020"/>
            <a:ext cx="6108700" cy="1271270"/>
          </a:xfrm>
          <a:prstGeom prst="rect">
            <a:avLst/>
          </a:prstGeom>
          <a:solidFill>
            <a:schemeClr val="bg1">
              <a:lumMod val="95000"/>
            </a:schemeClr>
          </a:solidFill>
          <a:ln w="9525">
            <a:solidFill>
              <a:schemeClr val="bg2">
                <a:lumMod val="40000"/>
                <a:lumOff val="60000"/>
              </a:schemeClr>
            </a:solidFill>
            <a:prstDash val="sysDash"/>
          </a:ln>
          <a:effectLst>
            <a:outerShdw blurRad="50800" dist="38100" dir="8100000" algn="tr" rotWithShape="0">
              <a:schemeClr val="bg1">
                <a:lumMod val="75000"/>
                <a:alpha val="40000"/>
              </a:schemeClr>
            </a:outerShdw>
          </a:effectLst>
          <a:scene3d>
            <a:camera prst="orthographicFront"/>
            <a:lightRig rig="threePt" dir="t"/>
          </a:scene3d>
          <a:sp3d prstMaterial="dkEdge"/>
        </p:spPr>
        <p:txBody>
          <a:bodyPr wrap="square">
            <a:spAutoFit/>
          </a:bodyPr>
          <a:lstStyle/>
          <a:p>
            <a:pPr>
              <a:lnSpc>
                <a:spcPct val="120000"/>
              </a:lnSpc>
              <a:buFont typeface="Wingdings" panose="05000000000000000000" charset="0"/>
            </a:pPr>
            <a:r>
              <a:rPr lang="en-US" sz="1600">
                <a:solidFill>
                  <a:schemeClr val="tx1"/>
                </a:solidFill>
                <a:latin typeface="黑体" panose="02010609060101010101" charset="-122"/>
                <a:ea typeface="黑体" panose="02010609060101010101" charset="-122"/>
                <a:cs typeface="黑体" panose="02010609060101010101" charset="-122"/>
              </a:rPr>
              <a:t>3.0.1  </a:t>
            </a:r>
            <a:r>
              <a:rPr sz="1600">
                <a:solidFill>
                  <a:schemeClr val="tx1"/>
                </a:solidFill>
                <a:latin typeface="黑体" panose="02010609060101010101" charset="-122"/>
                <a:ea typeface="黑体" panose="02010609060101010101" charset="-122"/>
                <a:cs typeface="黑体" panose="02010609060101010101" charset="-122"/>
              </a:rPr>
              <a:t>附着式脚手架在施工前应编制专项施工方案，经审批合格后实施。一次悬挑脚手架高度不宜超过20米。对于一次悬挑高度超过20米的附着式脚手架，施工单位应组织专家对专项方案进行论证后实施。</a:t>
            </a:r>
            <a:endParaRPr sz="1600">
              <a:solidFill>
                <a:schemeClr val="tx1"/>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2411730" y="3940810"/>
            <a:ext cx="2966085" cy="866140"/>
          </a:xfrm>
          <a:prstGeom prst="rect">
            <a:avLst/>
          </a:prstGeom>
          <a:noFill/>
          <a:ln w="9525">
            <a:solidFill>
              <a:schemeClr val="tx1">
                <a:lumMod val="50000"/>
                <a:lumOff val="50000"/>
              </a:schemeClr>
            </a:solidFill>
          </a:ln>
        </p:spPr>
        <p:txBody>
          <a:bodyPr wrap="square">
            <a:spAutoFit/>
          </a:bodyPr>
          <a:lstStyle/>
          <a:p>
            <a:pPr>
              <a:lnSpc>
                <a:spcPct val="120000"/>
              </a:lnSpc>
            </a:pPr>
            <a:r>
              <a:rPr lang="zh-CN" sz="1400">
                <a:solidFill>
                  <a:schemeClr val="tx1"/>
                </a:solidFill>
                <a:latin typeface="仿宋" panose="02010609060101010101" charset="-122"/>
                <a:ea typeface="仿宋" panose="02010609060101010101" charset="-122"/>
                <a:cs typeface="仿宋" panose="02010609060101010101" charset="-122"/>
              </a:rPr>
              <a:t>目前大量应用的实例一次悬挑未超过20米，故本标准对此应用条件进行限定。</a:t>
            </a:r>
            <a:endParaRPr lang="zh-CN" altLang="en-US" sz="1400">
              <a:solidFill>
                <a:schemeClr val="tx1"/>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5651500" y="2570480"/>
            <a:ext cx="2941955" cy="2158365"/>
          </a:xfrm>
          <a:prstGeom prst="rect">
            <a:avLst/>
          </a:prstGeom>
          <a:noFill/>
          <a:ln w="9525">
            <a:solidFill>
              <a:srgbClr val="C00000"/>
            </a:solidFill>
            <a:prstDash val="sysDot"/>
          </a:ln>
        </p:spPr>
        <p:txBody>
          <a:bodyPr wrap="square">
            <a:spAutoFit/>
          </a:bodyPr>
          <a:lstStyle/>
          <a:p>
            <a:pPr>
              <a:lnSpc>
                <a:spcPct val="120000"/>
              </a:lnSpc>
            </a:pPr>
            <a:r>
              <a:rPr lang="zh-CN" sz="1400">
                <a:solidFill>
                  <a:schemeClr val="tx1"/>
                </a:solidFill>
                <a:latin typeface="仿宋" panose="02010609060101010101" charset="-122"/>
                <a:ea typeface="仿宋" panose="02010609060101010101" charset="-122"/>
                <a:cs typeface="仿宋" panose="02010609060101010101" charset="-122"/>
              </a:rPr>
              <a:t>对于一次悬挑架体高度超过20米的悬挑脚手架，施工企业应编制专项施工方案并组织专家论证。专项施工方案须通过专家审查、经企业技术负责人和总监理工程师批准后方可实施，主要是为了落实各方主体责任，加强安全管理，有效防范安全生产事故。</a:t>
            </a:r>
            <a:endParaRPr lang="zh-CN" altLang="en-US" sz="1400">
              <a:solidFill>
                <a:schemeClr val="tx1"/>
              </a:solidFill>
              <a:latin typeface="仿宋" panose="02010609060101010101" charset="-122"/>
              <a:ea typeface="仿宋" panose="02010609060101010101"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3  </a:t>
            </a:r>
            <a:r>
              <a:rPr lang="zh-CN" altLang="en-US" b="1" noProof="0" dirty="0">
                <a:solidFill>
                  <a:srgbClr val="C00000"/>
                </a:solidFill>
                <a:latin typeface="微软雅黑" panose="020B0503020204020204" charset="-122"/>
                <a:ea typeface="微软雅黑" panose="020B0503020204020204" charset="-122"/>
                <a:sym typeface="+mn-ea"/>
              </a:rPr>
              <a:t>基本规定</a:t>
            </a:r>
            <a:endParaRPr lang="zh-CN" altLang="en-US"/>
          </a:p>
        </p:txBody>
      </p:sp>
      <p:grpSp>
        <p:nvGrpSpPr>
          <p:cNvPr id="3" name="组合 2"/>
          <p:cNvGrpSpPr/>
          <p:nvPr/>
        </p:nvGrpSpPr>
        <p:grpSpPr>
          <a:xfrm rot="5400000">
            <a:off x="797243" y="2655387"/>
            <a:ext cx="1224000" cy="1548000"/>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971588" y="3135201"/>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25" name="椭圆 34"/>
          <p:cNvSpPr/>
          <p:nvPr/>
        </p:nvSpPr>
        <p:spPr>
          <a:xfrm rot="10800000">
            <a:off x="7197571" y="675742"/>
            <a:ext cx="972000" cy="129600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Freeform 203"/>
          <p:cNvSpPr>
            <a:spLocks noChangeAspect="1" noEditPoints="1"/>
          </p:cNvSpPr>
          <p:nvPr/>
        </p:nvSpPr>
        <p:spPr bwMode="auto">
          <a:xfrm>
            <a:off x="7452978" y="915951"/>
            <a:ext cx="494493" cy="475475"/>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62560" tIns="81280" rIns="162560" bIns="81280"/>
          <a:lstStyle/>
          <a:p>
            <a:pPr defTabSz="1219200">
              <a:defRPr/>
            </a:pPr>
            <a:endParaRPr lang="zh-CN" altLang="en-US" sz="3320">
              <a:latin typeface="Arial" panose="020B0604020202020204" pitchFamily="34" charset="0"/>
              <a:ea typeface="微软雅黑" panose="020B0503020204020204" charset="-122"/>
              <a:cs typeface="Arial" panose="020B0604020202020204" pitchFamily="34" charset="0"/>
            </a:endParaRPr>
          </a:p>
        </p:txBody>
      </p:sp>
      <p:grpSp>
        <p:nvGrpSpPr>
          <p:cNvPr id="74" name="组合 73"/>
          <p:cNvGrpSpPr/>
          <p:nvPr/>
        </p:nvGrpSpPr>
        <p:grpSpPr>
          <a:xfrm>
            <a:off x="2381607" y="2019067"/>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承载能力</a:t>
              </a:r>
              <a:endParaRPr lang="zh-CN" altLang="en-US" dirty="0">
                <a:solidFill>
                  <a:schemeClr val="tx1">
                    <a:lumMod val="75000"/>
                    <a:lumOff val="25000"/>
                  </a:schemeClr>
                </a:solidFill>
                <a:latin typeface="+mn-ea"/>
              </a:endParaRPr>
            </a:p>
          </p:txBody>
        </p:sp>
      </p:grpSp>
      <p:sp>
        <p:nvSpPr>
          <p:cNvPr id="9" name="文本框 8"/>
          <p:cNvSpPr txBox="1"/>
          <p:nvPr/>
        </p:nvSpPr>
        <p:spPr>
          <a:xfrm>
            <a:off x="2411730" y="2530475"/>
            <a:ext cx="2966720" cy="607695"/>
          </a:xfrm>
          <a:prstGeom prst="rect">
            <a:avLst/>
          </a:prstGeom>
          <a:noFill/>
          <a:ln>
            <a:solidFill>
              <a:schemeClr val="bg1">
                <a:lumMod val="50000"/>
              </a:schemeClr>
            </a:solidFill>
            <a:prstDash val="sysDot"/>
          </a:ln>
        </p:spPr>
        <p:txBody>
          <a:bodyPr wrap="square" rtlCol="0">
            <a:spAutoFit/>
          </a:bodyPr>
          <a:lstStyle/>
          <a:p>
            <a:pPr algn="l">
              <a:lnSpc>
                <a:spcPct val="120000"/>
              </a:lnSpc>
            </a:pPr>
            <a:r>
              <a:rPr lang="zh-CN" sz="1400">
                <a:latin typeface="仿宋" panose="02010609060101010101" charset="-122"/>
                <a:ea typeface="仿宋" panose="02010609060101010101" charset="-122"/>
                <a:cs typeface="仿宋" panose="02010609060101010101" charset="-122"/>
                <a:sym typeface="+mn-ea"/>
              </a:rPr>
              <a:t>考虑脚手架承载能力和所锚固的工程主体结构承载能力；</a:t>
            </a:r>
            <a:endParaRPr lang="zh-CN" altLang="en-US" sz="1400">
              <a:solidFill>
                <a:schemeClr val="tx1"/>
              </a:solidFill>
              <a:latin typeface="仿宋" panose="02010609060101010101" charset="-122"/>
              <a:ea typeface="仿宋" panose="02010609060101010101" charset="-122"/>
              <a:cs typeface="仿宋" panose="02010609060101010101" charset="-122"/>
            </a:endParaRPr>
          </a:p>
        </p:txBody>
      </p:sp>
      <p:grpSp>
        <p:nvGrpSpPr>
          <p:cNvPr id="10" name="组合 9"/>
          <p:cNvGrpSpPr/>
          <p:nvPr/>
        </p:nvGrpSpPr>
        <p:grpSpPr>
          <a:xfrm>
            <a:off x="2398117" y="3468137"/>
            <a:ext cx="1356392" cy="432536"/>
            <a:chOff x="814328" y="3219334"/>
            <a:chExt cx="1356392" cy="432536"/>
          </a:xfrm>
        </p:grpSpPr>
        <p:grpSp>
          <p:nvGrpSpPr>
            <p:cNvPr id="12" name="组合 11"/>
            <p:cNvGrpSpPr/>
            <p:nvPr/>
          </p:nvGrpSpPr>
          <p:grpSpPr>
            <a:xfrm>
              <a:off x="814328" y="3219334"/>
              <a:ext cx="1356392" cy="432536"/>
              <a:chOff x="2173927" y="3285519"/>
              <a:chExt cx="1721136" cy="548848"/>
            </a:xfrm>
          </p:grpSpPr>
          <p:grpSp>
            <p:nvGrpSpPr>
              <p:cNvPr id="13" name="组合 1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应用现状</a:t>
              </a:r>
              <a:endParaRPr lang="zh-CN" altLang="en-US" dirty="0">
                <a:solidFill>
                  <a:schemeClr val="tx1">
                    <a:lumMod val="75000"/>
                    <a:lumOff val="25000"/>
                  </a:schemeClr>
                </a:solidFill>
                <a:latin typeface="+mn-ea"/>
              </a:endParaRPr>
            </a:p>
          </p:txBody>
        </p:sp>
      </p:grpSp>
      <p:grpSp>
        <p:nvGrpSpPr>
          <p:cNvPr id="19" name="组合 18"/>
          <p:cNvGrpSpPr/>
          <p:nvPr/>
        </p:nvGrpSpPr>
        <p:grpSpPr>
          <a:xfrm>
            <a:off x="5635347" y="2017797"/>
            <a:ext cx="1356392" cy="432536"/>
            <a:chOff x="814328" y="3219334"/>
            <a:chExt cx="1356392" cy="432536"/>
          </a:xfrm>
        </p:grpSpPr>
        <p:grpSp>
          <p:nvGrpSpPr>
            <p:cNvPr id="20" name="组合 19"/>
            <p:cNvGrpSpPr/>
            <p:nvPr/>
          </p:nvGrpSpPr>
          <p:grpSpPr>
            <a:xfrm>
              <a:off x="814328" y="3219334"/>
              <a:ext cx="1356392" cy="432536"/>
              <a:chOff x="2173927" y="3285519"/>
              <a:chExt cx="1721136" cy="548848"/>
            </a:xfrm>
          </p:grpSpPr>
          <p:grpSp>
            <p:nvGrpSpPr>
              <p:cNvPr id="21" name="组合 2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文件要求</a:t>
              </a:r>
              <a:endParaRPr lang="zh-CN" altLang="en-US" dirty="0">
                <a:solidFill>
                  <a:schemeClr val="tx1">
                    <a:lumMod val="75000"/>
                    <a:lumOff val="25000"/>
                  </a:schemeClr>
                </a:solidFill>
                <a:latin typeface="+mn-ea"/>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1762443" y="1563053"/>
            <a:ext cx="1944000" cy="1944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515485" y="1851660"/>
            <a:ext cx="3703320"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4   材料和构造</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Materials and Detailing</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129" name="KSO_Shape"/>
          <p:cNvSpPr/>
          <p:nvPr/>
        </p:nvSpPr>
        <p:spPr bwMode="auto">
          <a:xfrm>
            <a:off x="2366061" y="2114825"/>
            <a:ext cx="652997" cy="759301"/>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sz="2400" dirty="0">
              <a:solidFill>
                <a:srgbClr val="FFFFFF"/>
              </a:solidFill>
              <a:ea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467995" y="772160"/>
            <a:ext cx="4716145" cy="3925570"/>
          </a:xfrm>
          <a:prstGeom prst="rect">
            <a:avLst/>
          </a:prstGeom>
          <a:solidFill>
            <a:schemeClr val="bg1">
              <a:lumMod val="95000"/>
            </a:schemeClr>
          </a:solidFill>
          <a:ln w="9525">
            <a:solidFill>
              <a:schemeClr val="bg1">
                <a:lumMod val="65000"/>
              </a:schemeClr>
            </a:solidFill>
            <a:prstDash val="sysDash"/>
          </a:ln>
          <a:effectLst>
            <a:outerShdw blurRad="50800" dist="38100" dir="10800000" algn="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4.2.1  附着支承结构宜采用</a:t>
            </a:r>
            <a:r>
              <a:rPr sz="1600" b="1">
                <a:solidFill>
                  <a:srgbClr val="C00000"/>
                </a:solidFill>
                <a:latin typeface="黑体" panose="02010609060101010101" charset="-122"/>
                <a:ea typeface="黑体" panose="02010609060101010101" charset="-122"/>
                <a:cs typeface="黑体" panose="02010609060101010101" charset="-122"/>
              </a:rPr>
              <a:t>工具式构件</a:t>
            </a:r>
            <a:r>
              <a:rPr sz="1600">
                <a:latin typeface="黑体" panose="02010609060101010101" charset="-122"/>
                <a:ea typeface="黑体" panose="02010609060101010101" charset="-122"/>
                <a:cs typeface="黑体" panose="02010609060101010101" charset="-122"/>
              </a:rPr>
              <a:t>，能可靠的承受并传递脚手架荷载。</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4.2.2  悬挑钢梁应符合下列规定：</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1  悬挑钢梁宜采用双轴对称截面的型钢，型号按设计计算确定。悬挑钢梁的悬挑长度按设计确定，当采用工字钢时，其截面高度不应小于160mm；</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2  焊接在悬挑钢梁端部的</a:t>
            </a:r>
            <a:r>
              <a:rPr sz="1600" u="sng">
                <a:latin typeface="黑体" panose="02010609060101010101" charset="-122"/>
                <a:ea typeface="黑体" panose="02010609060101010101" charset="-122"/>
                <a:cs typeface="黑体" panose="02010609060101010101" charset="-122"/>
              </a:rPr>
              <a:t>钢板，厚度不得小于12mm；</a:t>
            </a:r>
            <a:r>
              <a:rPr sz="1600">
                <a:latin typeface="黑体" panose="02010609060101010101" charset="-122"/>
                <a:ea typeface="黑体" panose="02010609060101010101" charset="-122"/>
                <a:cs typeface="黑体" panose="02010609060101010101" charset="-122"/>
              </a:rPr>
              <a:t>钢板上螺栓间距、边距和端距容许值应符合表4.2.2的规定。</a:t>
            </a:r>
            <a:endParaRPr sz="1600">
              <a:latin typeface="黑体" panose="02010609060101010101" charset="-122"/>
              <a:ea typeface="黑体" panose="02010609060101010101" charset="-122"/>
              <a:cs typeface="黑体" panose="02010609060101010101" charset="-122"/>
            </a:endParaRPr>
          </a:p>
          <a:p>
            <a:pPr>
              <a:lnSpc>
                <a:spcPct val="120000"/>
              </a:lnSpc>
            </a:pPr>
            <a:r>
              <a:rPr lang="en-US" sz="1600">
                <a:latin typeface="黑体" panose="02010609060101010101" charset="-122"/>
                <a:ea typeface="黑体" panose="02010609060101010101" charset="-122"/>
                <a:cs typeface="黑体" panose="02010609060101010101" charset="-122"/>
              </a:rPr>
              <a:t>    </a:t>
            </a:r>
            <a:r>
              <a:rPr sz="1600">
                <a:latin typeface="黑体" panose="02010609060101010101" charset="-122"/>
                <a:ea typeface="黑体" panose="02010609060101010101" charset="-122"/>
                <a:cs typeface="黑体" panose="02010609060101010101" charset="-122"/>
              </a:rPr>
              <a:t>3  悬挑钢梁间距应按架体立杆纵距设置，</a:t>
            </a:r>
            <a:r>
              <a:rPr sz="1600" u="sng">
                <a:latin typeface="黑体" panose="02010609060101010101" charset="-122"/>
                <a:ea typeface="黑体" panose="02010609060101010101" charset="-122"/>
                <a:cs typeface="黑体" panose="02010609060101010101" charset="-122"/>
              </a:rPr>
              <a:t>每一纵距设置一根</a:t>
            </a:r>
            <a:r>
              <a:rPr sz="1600">
                <a:latin typeface="黑体" panose="02010609060101010101" charset="-122"/>
                <a:ea typeface="黑体" panose="02010609060101010101" charset="-122"/>
                <a:cs typeface="黑体" panose="02010609060101010101" charset="-122"/>
              </a:rPr>
              <a:t>。悬挑钢梁采用联梁构造时，</a:t>
            </a:r>
            <a:r>
              <a:rPr sz="1600" u="sng">
                <a:solidFill>
                  <a:srgbClr val="C00000"/>
                </a:solidFill>
                <a:latin typeface="黑体" panose="02010609060101010101" charset="-122"/>
                <a:ea typeface="黑体" panose="02010609060101010101" charset="-122"/>
                <a:cs typeface="黑体" panose="02010609060101010101" charset="-122"/>
              </a:rPr>
              <a:t>联梁材料应为双轴对称型钢</a:t>
            </a:r>
            <a:r>
              <a:rPr sz="1600">
                <a:latin typeface="黑体" panose="02010609060101010101" charset="-122"/>
                <a:ea typeface="黑体" panose="02010609060101010101" charset="-122"/>
                <a:cs typeface="黑体" panose="02010609060101010101" charset="-122"/>
              </a:rPr>
              <a:t>，型号及上部立杆根数通过设计计算确定。</a:t>
            </a:r>
            <a:endParaRPr sz="160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390515" y="1635125"/>
            <a:ext cx="3491865" cy="1641475"/>
          </a:xfrm>
          <a:prstGeom prst="rect">
            <a:avLst/>
          </a:prstGeom>
          <a:noFill/>
          <a:ln w="9525">
            <a:solidFill>
              <a:schemeClr val="tx1">
                <a:lumMod val="75000"/>
                <a:lumOff val="25000"/>
              </a:schemeClr>
            </a:solidFill>
            <a:prstDash val="sysDot"/>
          </a:ln>
        </p:spPr>
        <p:txBody>
          <a:bodyPr wrap="square">
            <a:spAutoFit/>
          </a:bodyPr>
          <a:lstStyle/>
          <a:p>
            <a:pPr>
              <a:lnSpc>
                <a:spcPct val="120000"/>
              </a:lnSpc>
            </a:pPr>
            <a:r>
              <a:rPr lang="zh-CN" sz="1400" b="1" i="1" u="sng">
                <a:solidFill>
                  <a:srgbClr val="C00000"/>
                </a:solidFill>
                <a:latin typeface="仿宋" panose="02010609060101010101" charset="-122"/>
                <a:ea typeface="仿宋" panose="02010609060101010101" charset="-122"/>
                <a:cs typeface="仿宋" panose="02010609060101010101" charset="-122"/>
              </a:rPr>
              <a:t>钢板厚度：</a:t>
            </a:r>
            <a:r>
              <a:rPr lang="zh-CN" sz="1400">
                <a:solidFill>
                  <a:schemeClr val="tx1"/>
                </a:solidFill>
                <a:latin typeface="仿宋" panose="02010609060101010101" charset="-122"/>
                <a:ea typeface="仿宋" panose="02010609060101010101" charset="-122"/>
                <a:cs typeface="仿宋" panose="02010609060101010101" charset="-122"/>
              </a:rPr>
              <a:t>钢板厚度应通过方案设计验算确定，</a:t>
            </a:r>
            <a:r>
              <a:rPr lang="zh-CN" sz="1400">
                <a:latin typeface="仿宋" panose="02010609060101010101" charset="-122"/>
                <a:ea typeface="仿宋" panose="02010609060101010101" charset="-122"/>
                <a:cs typeface="仿宋" panose="02010609060101010101" charset="-122"/>
              </a:rPr>
              <a:t>非转角部位悬挑钢梁需一端焊接钢板（双面满焊），与结构通过螺栓连接，大量实践验证，当钢梁选用16号工字钢时，焊接在端部的钢板型号不宜小于（250×300×12）mm。</a:t>
            </a:r>
            <a:endParaRPr lang="zh-CN" sz="1400">
              <a:latin typeface="仿宋" panose="02010609060101010101" charset="-122"/>
              <a:ea typeface="仿宋" panose="02010609060101010101"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sp>
        <p:nvSpPr>
          <p:cNvPr id="2" name="文本框 1"/>
          <p:cNvSpPr txBox="1"/>
          <p:nvPr/>
        </p:nvSpPr>
        <p:spPr>
          <a:xfrm>
            <a:off x="5390515" y="555625"/>
            <a:ext cx="3491230" cy="953135"/>
          </a:xfrm>
          <a:prstGeom prst="rect">
            <a:avLst/>
          </a:prstGeom>
          <a:noFill/>
          <a:ln w="9525">
            <a:solidFill>
              <a:schemeClr val="tx1">
                <a:lumMod val="50000"/>
                <a:lumOff val="50000"/>
              </a:schemeClr>
            </a:solidFill>
            <a:prstDash val="sysDot"/>
          </a:ln>
        </p:spPr>
        <p:txBody>
          <a:bodyPr wrap="square">
            <a:spAutoFit/>
          </a:bodyPr>
          <a:lstStyle/>
          <a:p>
            <a:r>
              <a:rPr lang="zh-CN" sz="1400" b="1" i="1" u="sng">
                <a:solidFill>
                  <a:srgbClr val="002060"/>
                </a:solidFill>
                <a:latin typeface="仿宋" panose="02010609060101010101" charset="-122"/>
                <a:ea typeface="仿宋" panose="02010609060101010101" charset="-122"/>
              </a:rPr>
              <a:t>工具式构件：</a:t>
            </a:r>
            <a:r>
              <a:rPr lang="zh-CN" sz="1400">
                <a:latin typeface="仿宋" panose="02010609060101010101" charset="-122"/>
                <a:ea typeface="仿宋" panose="02010609060101010101" charset="-122"/>
              </a:rPr>
              <a:t>主要考虑通过定型化、标准化的设计，使悬挑结构构件成为一种可重复利用的工具，提高周转利用率，降低工程成本。</a:t>
            </a:r>
            <a:endParaRPr lang="zh-CN" altLang="en-US" sz="1400">
              <a:latin typeface="仿宋" panose="02010609060101010101" charset="-122"/>
              <a:ea typeface="仿宋" panose="02010609060101010101" charset="-122"/>
            </a:endParaRPr>
          </a:p>
        </p:txBody>
      </p:sp>
      <p:sp>
        <p:nvSpPr>
          <p:cNvPr id="4" name="文本框 3"/>
          <p:cNvSpPr txBox="1"/>
          <p:nvPr/>
        </p:nvSpPr>
        <p:spPr>
          <a:xfrm>
            <a:off x="5390515" y="3503295"/>
            <a:ext cx="3491865" cy="607695"/>
          </a:xfrm>
          <a:prstGeom prst="rect">
            <a:avLst/>
          </a:prstGeom>
          <a:noFill/>
          <a:ln w="9525">
            <a:solidFill>
              <a:schemeClr val="tx1">
                <a:lumMod val="75000"/>
                <a:lumOff val="25000"/>
              </a:schemeClr>
            </a:solidFill>
            <a:prstDash val="sysDot"/>
          </a:ln>
        </p:spPr>
        <p:txBody>
          <a:bodyPr wrap="square">
            <a:spAutoFit/>
          </a:bodyPr>
          <a:lstStyle/>
          <a:p>
            <a:pPr>
              <a:lnSpc>
                <a:spcPct val="120000"/>
              </a:lnSpc>
            </a:pPr>
            <a:r>
              <a:rPr lang="zh-CN" sz="1400" b="1" i="1" u="sng">
                <a:solidFill>
                  <a:schemeClr val="accent6">
                    <a:lumMod val="50000"/>
                  </a:schemeClr>
                </a:solidFill>
                <a:latin typeface="仿宋" panose="02010609060101010101" charset="-122"/>
                <a:ea typeface="仿宋" panose="02010609060101010101" charset="-122"/>
                <a:cs typeface="仿宋" panose="02010609060101010101" charset="-122"/>
              </a:rPr>
              <a:t>工字钢设置间距要求：</a:t>
            </a:r>
            <a:r>
              <a:rPr lang="zh-CN" sz="1400">
                <a:latin typeface="仿宋" panose="02010609060101010101" charset="-122"/>
                <a:ea typeface="仿宋" panose="02010609060101010101" charset="-122"/>
                <a:cs typeface="仿宋" panose="02010609060101010101" charset="-122"/>
              </a:rPr>
              <a:t>按立杆纵距，型钢设置间距一般不超过</a:t>
            </a:r>
            <a:r>
              <a:rPr lang="en-US" altLang="zh-CN" sz="1400">
                <a:latin typeface="仿宋" panose="02010609060101010101" charset="-122"/>
                <a:ea typeface="仿宋" panose="02010609060101010101" charset="-122"/>
                <a:cs typeface="仿宋" panose="02010609060101010101" charset="-122"/>
              </a:rPr>
              <a:t>1.5m</a:t>
            </a:r>
            <a:r>
              <a:rPr lang="zh-CN" altLang="en-US" sz="1400">
                <a:latin typeface="仿宋" panose="02010609060101010101" charset="-122"/>
                <a:ea typeface="仿宋" panose="02010609060101010101" charset="-122"/>
                <a:cs typeface="仿宋" panose="02010609060101010101" charset="-122"/>
              </a:rPr>
              <a:t>一根</a:t>
            </a:r>
            <a:r>
              <a:rPr lang="zh-CN" sz="1400">
                <a:latin typeface="仿宋" panose="02010609060101010101" charset="-122"/>
                <a:ea typeface="仿宋" panose="02010609060101010101" charset="-122"/>
                <a:cs typeface="仿宋" panose="02010609060101010101" charset="-122"/>
              </a:rPr>
              <a:t>。</a:t>
            </a:r>
            <a:endParaRPr lang="zh-CN" sz="1400">
              <a:latin typeface="仿宋" panose="02010609060101010101" charset="-122"/>
              <a:ea typeface="仿宋" panose="02010609060101010101" charset="-122"/>
              <a:cs typeface="仿宋" panose="02010609060101010101" charset="-122"/>
            </a:endParaRPr>
          </a:p>
        </p:txBody>
      </p:sp>
      <p:sp>
        <p:nvSpPr>
          <p:cNvPr id="56" name="椭圆 55"/>
          <p:cNvSpPr/>
          <p:nvPr/>
        </p:nvSpPr>
        <p:spPr>
          <a:xfrm>
            <a:off x="7884268" y="4660069"/>
            <a:ext cx="396000" cy="396000"/>
          </a:xfrm>
          <a:prstGeom prst="ellipse">
            <a:avLst/>
          </a:prstGeom>
          <a:solidFill>
            <a:schemeClr val="tx1">
              <a:lumMod val="50000"/>
              <a:lumOff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 name="椭圆 56"/>
          <p:cNvSpPr/>
          <p:nvPr/>
        </p:nvSpPr>
        <p:spPr>
          <a:xfrm>
            <a:off x="7308044" y="4188932"/>
            <a:ext cx="366369" cy="36636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8" name="组合 57"/>
          <p:cNvGrpSpPr/>
          <p:nvPr/>
        </p:nvGrpSpPr>
        <p:grpSpPr>
          <a:xfrm>
            <a:off x="6813545" y="4647758"/>
            <a:ext cx="293036" cy="293036"/>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1" name="椭圆 6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3" name="组合 62"/>
          <p:cNvGrpSpPr/>
          <p:nvPr/>
        </p:nvGrpSpPr>
        <p:grpSpPr>
          <a:xfrm>
            <a:off x="6211379" y="4228889"/>
            <a:ext cx="383892" cy="383892"/>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6" name="组合 65"/>
          <p:cNvGrpSpPr/>
          <p:nvPr/>
        </p:nvGrpSpPr>
        <p:grpSpPr>
          <a:xfrm>
            <a:off x="8069156" y="4294844"/>
            <a:ext cx="252000" cy="252000"/>
            <a:chOff x="304800" y="673100"/>
            <a:chExt cx="4000500" cy="4000500"/>
          </a:xfrm>
          <a:effectLst>
            <a:outerShdw blurRad="317500" dist="1905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9" name="椭圆 78"/>
          <p:cNvSpPr/>
          <p:nvPr/>
        </p:nvSpPr>
        <p:spPr>
          <a:xfrm>
            <a:off x="8459998" y="4520900"/>
            <a:ext cx="183185" cy="183185"/>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23850" y="586740"/>
            <a:ext cx="8401050" cy="1565910"/>
          </a:xfrm>
          <a:prstGeom prst="rect">
            <a:avLst/>
          </a:prstGeom>
          <a:solidFill>
            <a:schemeClr val="bg1">
              <a:lumMod val="95000"/>
            </a:schemeClr>
          </a:solidFill>
          <a:ln w="9525">
            <a:solidFill>
              <a:schemeClr val="accent1"/>
            </a:solidFill>
            <a:prstDash val="sysDash"/>
          </a:ln>
          <a:effectLst>
            <a:glow>
              <a:schemeClr val="accent1">
                <a:alpha val="97000"/>
              </a:schemeClr>
            </a:glow>
            <a:outerShdw blurRad="50800" dist="38100" dir="18900000" algn="b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4.2.3  附着支座应符合下列规定：</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1  非转角部位</a:t>
            </a:r>
            <a:r>
              <a:rPr sz="1600" b="1" u="sng">
                <a:solidFill>
                  <a:srgbClr val="C00000"/>
                </a:solidFill>
                <a:latin typeface="黑体" panose="02010609060101010101" charset="-122"/>
                <a:ea typeface="黑体" panose="02010609060101010101" charset="-122"/>
                <a:cs typeface="黑体" panose="02010609060101010101" charset="-122"/>
              </a:rPr>
              <a:t>可</a:t>
            </a:r>
            <a:r>
              <a:rPr sz="1600">
                <a:solidFill>
                  <a:schemeClr val="tx1"/>
                </a:solidFill>
                <a:latin typeface="黑体" panose="02010609060101010101" charset="-122"/>
                <a:ea typeface="黑体" panose="02010609060101010101" charset="-122"/>
                <a:cs typeface="黑体" panose="02010609060101010101" charset="-122"/>
              </a:rPr>
              <a:t>预埋螺栓孔、通过对拉螺栓将悬挑钢梁锚固在工程结构上；转角部位</a:t>
            </a:r>
            <a:r>
              <a:rPr sz="1600" u="sng">
                <a:solidFill>
                  <a:srgbClr val="C00000"/>
                </a:solidFill>
                <a:latin typeface="黑体" panose="02010609060101010101" charset="-122"/>
                <a:ea typeface="黑体" panose="02010609060101010101" charset="-122"/>
                <a:cs typeface="黑体" panose="02010609060101010101" charset="-122"/>
              </a:rPr>
              <a:t>可</a:t>
            </a:r>
            <a:r>
              <a:rPr sz="1600">
                <a:solidFill>
                  <a:schemeClr val="tx1"/>
                </a:solidFill>
                <a:latin typeface="黑体" panose="02010609060101010101" charset="-122"/>
                <a:ea typeface="黑体" panose="02010609060101010101" charset="-122"/>
                <a:cs typeface="黑体" panose="02010609060101010101" charset="-122"/>
              </a:rPr>
              <a:t>采用预埋钢板与悬挑钢梁焊接的方式进行连接。</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2  附着支座采用螺栓与建筑物连接时，螺栓型号宜为</a:t>
            </a:r>
            <a:r>
              <a:rPr sz="1600" u="sng">
                <a:solidFill>
                  <a:srgbClr val="C00000"/>
                </a:solidFill>
                <a:latin typeface="黑体" panose="02010609060101010101" charset="-122"/>
                <a:ea typeface="黑体" panose="02010609060101010101" charset="-122"/>
                <a:cs typeface="黑体" panose="02010609060101010101" charset="-122"/>
              </a:rPr>
              <a:t>不低于4.6级的普通螺栓</a:t>
            </a:r>
            <a:r>
              <a:rPr sz="1600">
                <a:solidFill>
                  <a:schemeClr val="tx1"/>
                </a:solidFill>
                <a:latin typeface="黑体" panose="02010609060101010101" charset="-122"/>
                <a:ea typeface="黑体" panose="02010609060101010101" charset="-122"/>
                <a:cs typeface="黑体" panose="02010609060101010101" charset="-122"/>
              </a:rPr>
              <a:t>，</a:t>
            </a:r>
            <a:r>
              <a:rPr lang="zh-CN" sz="1600">
                <a:solidFill>
                  <a:schemeClr val="tx1"/>
                </a:solidFill>
                <a:latin typeface="黑体" panose="02010609060101010101" charset="-122"/>
                <a:ea typeface="黑体" panose="02010609060101010101" charset="-122"/>
                <a:cs typeface="黑体" panose="02010609060101010101" charset="-122"/>
              </a:rPr>
              <a:t>强度设计值可按表</a:t>
            </a:r>
            <a:r>
              <a:rPr lang="en-US" altLang="zh-CN" sz="1600">
                <a:solidFill>
                  <a:schemeClr val="tx1"/>
                </a:solidFill>
                <a:latin typeface="黑体" panose="02010609060101010101" charset="-122"/>
                <a:ea typeface="黑体" panose="02010609060101010101" charset="-122"/>
                <a:cs typeface="黑体" panose="02010609060101010101" charset="-122"/>
              </a:rPr>
              <a:t>6.1.8</a:t>
            </a:r>
            <a:r>
              <a:rPr lang="zh-CN" altLang="en-US" sz="1600">
                <a:solidFill>
                  <a:schemeClr val="tx1"/>
                </a:solidFill>
                <a:latin typeface="黑体" panose="02010609060101010101" charset="-122"/>
                <a:ea typeface="黑体" panose="02010609060101010101" charset="-122"/>
                <a:cs typeface="黑体" panose="02010609060101010101" charset="-122"/>
              </a:rPr>
              <a:t>的规定采用</a:t>
            </a:r>
            <a:r>
              <a:rPr sz="1600">
                <a:solidFill>
                  <a:schemeClr val="tx1"/>
                </a:solidFill>
                <a:latin typeface="黑体" panose="02010609060101010101" charset="-122"/>
                <a:ea typeface="黑体" panose="02010609060101010101" charset="-122"/>
                <a:cs typeface="黑体" panose="02010609060101010101" charset="-122"/>
              </a:rPr>
              <a:t>。</a:t>
            </a:r>
            <a:endParaRPr sz="1600">
              <a:solidFill>
                <a:schemeClr val="tx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827405" y="2571750"/>
            <a:ext cx="2608580" cy="423545"/>
          </a:xfrm>
          <a:prstGeom prst="rect">
            <a:avLst/>
          </a:prstGeom>
          <a:noFill/>
          <a:ln w="9525">
            <a:noFill/>
          </a:ln>
        </p:spPr>
        <p:txBody>
          <a:bodyPr wrap="square">
            <a:spAutoFit/>
          </a:bodyPr>
          <a:lstStyle/>
          <a:p>
            <a:pPr>
              <a:lnSpc>
                <a:spcPct val="120000"/>
              </a:lnSpc>
            </a:pPr>
            <a:r>
              <a:rPr lang="zh-CN" altLang="en-US" sz="1800" b="1">
                <a:solidFill>
                  <a:schemeClr val="tx1"/>
                </a:solidFill>
                <a:latin typeface="微软雅黑" panose="020B0503020204020204" charset="-122"/>
                <a:ea typeface="微软雅黑" panose="020B0503020204020204" charset="-122"/>
                <a:cs typeface="仿宋" panose="02010609060101010101" charset="-122"/>
              </a:rPr>
              <a:t>问题一：高强螺栓更好？</a:t>
            </a:r>
            <a:endParaRPr lang="zh-CN" altLang="en-US" sz="1800" b="1">
              <a:solidFill>
                <a:schemeClr val="tx1"/>
              </a:solidFill>
              <a:latin typeface="微软雅黑" panose="020B0503020204020204" charset="-122"/>
              <a:ea typeface="微软雅黑" panose="020B0503020204020204"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pic>
        <p:nvPicPr>
          <p:cNvPr id="4" name="图片 3"/>
          <p:cNvPicPr>
            <a:picLocks noChangeAspect="1"/>
          </p:cNvPicPr>
          <p:nvPr/>
        </p:nvPicPr>
        <p:blipFill>
          <a:blip r:embed="rId1"/>
          <a:stretch>
            <a:fillRect/>
          </a:stretch>
        </p:blipFill>
        <p:spPr>
          <a:xfrm>
            <a:off x="4320540" y="2160905"/>
            <a:ext cx="4404371" cy="2808000"/>
          </a:xfrm>
          <a:prstGeom prst="rect">
            <a:avLst/>
          </a:prstGeom>
        </p:spPr>
      </p:pic>
      <p:grpSp>
        <p:nvGrpSpPr>
          <p:cNvPr id="128" name="组合 127"/>
          <p:cNvGrpSpPr/>
          <p:nvPr/>
        </p:nvGrpSpPr>
        <p:grpSpPr>
          <a:xfrm>
            <a:off x="1150563" y="3106404"/>
            <a:ext cx="293036" cy="293036"/>
            <a:chOff x="304800" y="673100"/>
            <a:chExt cx="4000500" cy="4000500"/>
          </a:xfrm>
          <a:solidFill>
            <a:schemeClr val="tx1">
              <a:lumMod val="85000"/>
              <a:lumOff val="15000"/>
            </a:schemeClr>
          </a:solidFill>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0" name="椭圆 12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30"/>
          <p:cNvGrpSpPr/>
          <p:nvPr/>
        </p:nvGrpSpPr>
        <p:grpSpPr>
          <a:xfrm>
            <a:off x="1655518" y="3432660"/>
            <a:ext cx="467563" cy="467563"/>
            <a:chOff x="304800" y="673100"/>
            <a:chExt cx="4000500" cy="4000500"/>
          </a:xfrm>
          <a:solidFill>
            <a:schemeClr val="tx1">
              <a:lumMod val="50000"/>
              <a:lumOff val="50000"/>
            </a:schemeClr>
          </a:solidFill>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4" name="组合 133"/>
          <p:cNvGrpSpPr/>
          <p:nvPr/>
        </p:nvGrpSpPr>
        <p:grpSpPr>
          <a:xfrm>
            <a:off x="2901731" y="3101737"/>
            <a:ext cx="293036" cy="293036"/>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7" name="组合 136"/>
          <p:cNvGrpSpPr/>
          <p:nvPr/>
        </p:nvGrpSpPr>
        <p:grpSpPr>
          <a:xfrm>
            <a:off x="2408336" y="3389909"/>
            <a:ext cx="293036" cy="293036"/>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0" name="组合 139"/>
          <p:cNvGrpSpPr/>
          <p:nvPr/>
        </p:nvGrpSpPr>
        <p:grpSpPr>
          <a:xfrm>
            <a:off x="2038626" y="3426352"/>
            <a:ext cx="389043" cy="389043"/>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3" name="组合 142"/>
          <p:cNvGrpSpPr/>
          <p:nvPr/>
        </p:nvGrpSpPr>
        <p:grpSpPr>
          <a:xfrm>
            <a:off x="1754607" y="3109609"/>
            <a:ext cx="383892" cy="383892"/>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6" name="组合 145"/>
          <p:cNvGrpSpPr/>
          <p:nvPr/>
        </p:nvGrpSpPr>
        <p:grpSpPr>
          <a:xfrm>
            <a:off x="1320232" y="3136626"/>
            <a:ext cx="516293" cy="516293"/>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9" name="组合 148"/>
          <p:cNvGrpSpPr/>
          <p:nvPr/>
        </p:nvGrpSpPr>
        <p:grpSpPr>
          <a:xfrm>
            <a:off x="2562703" y="3154102"/>
            <a:ext cx="544503" cy="544503"/>
            <a:chOff x="304800" y="673100"/>
            <a:chExt cx="4000500" cy="4000500"/>
          </a:xfrm>
          <a:solidFill>
            <a:srgbClr val="FF000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1" name="椭圆 1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2" name="组合 151"/>
          <p:cNvGrpSpPr/>
          <p:nvPr/>
        </p:nvGrpSpPr>
        <p:grpSpPr>
          <a:xfrm>
            <a:off x="2005581" y="3778021"/>
            <a:ext cx="293036" cy="293036"/>
            <a:chOff x="304800" y="673100"/>
            <a:chExt cx="4000500" cy="4000500"/>
          </a:xfrm>
          <a:solidFill>
            <a:srgbClr val="FF0000"/>
          </a:solidFill>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4" name="椭圆 1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5" name="组合 154"/>
          <p:cNvGrpSpPr/>
          <p:nvPr/>
        </p:nvGrpSpPr>
        <p:grpSpPr>
          <a:xfrm>
            <a:off x="2151139" y="3127008"/>
            <a:ext cx="467563" cy="467563"/>
            <a:chOff x="304800" y="673100"/>
            <a:chExt cx="4000500" cy="4000500"/>
          </a:xfrm>
          <a:solidFill>
            <a:srgbClr val="FFC000"/>
          </a:solidFill>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5" name="直接连接符 4"/>
          <p:cNvCxnSpPr/>
          <p:nvPr/>
        </p:nvCxnSpPr>
        <p:spPr>
          <a:xfrm flipV="1">
            <a:off x="5737225" y="2428240"/>
            <a:ext cx="8509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nvCxnSpPr>
        <p:spPr>
          <a:xfrm flipV="1">
            <a:off x="6012180" y="3094355"/>
            <a:ext cx="1044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圆角矩形 6"/>
          <p:cNvSpPr/>
          <p:nvPr/>
        </p:nvSpPr>
        <p:spPr>
          <a:xfrm>
            <a:off x="4895850" y="2428240"/>
            <a:ext cx="945515" cy="288290"/>
          </a:xfrm>
          <a:prstGeom prst="round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130800" y="3985895"/>
            <a:ext cx="990600" cy="557530"/>
          </a:xfrm>
          <a:prstGeom prst="round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23850" y="586740"/>
            <a:ext cx="8401050" cy="1565910"/>
          </a:xfrm>
          <a:prstGeom prst="rect">
            <a:avLst/>
          </a:prstGeom>
          <a:solidFill>
            <a:schemeClr val="bg1">
              <a:lumMod val="95000"/>
            </a:schemeClr>
          </a:solidFill>
          <a:ln w="9525">
            <a:solidFill>
              <a:schemeClr val="accent1"/>
            </a:solidFill>
            <a:prstDash val="sysDash"/>
          </a:ln>
          <a:effectLst>
            <a:glow>
              <a:schemeClr val="accent1">
                <a:alpha val="97000"/>
              </a:schemeClr>
            </a:glow>
            <a:outerShdw blurRad="50800" dist="38100" dir="18900000" algn="b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4.2.3  附着支座应符合下列规定：</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1  非转角部位可预埋螺栓孔、通过对拉螺栓将悬挑钢梁锚固在工程结构上；转角部位</a:t>
            </a:r>
            <a:r>
              <a:rPr sz="1600" u="sng">
                <a:solidFill>
                  <a:srgbClr val="C00000"/>
                </a:solidFill>
                <a:latin typeface="黑体" panose="02010609060101010101" charset="-122"/>
                <a:ea typeface="黑体" panose="02010609060101010101" charset="-122"/>
                <a:cs typeface="黑体" panose="02010609060101010101" charset="-122"/>
              </a:rPr>
              <a:t>可</a:t>
            </a:r>
            <a:r>
              <a:rPr sz="1600">
                <a:solidFill>
                  <a:schemeClr val="tx1"/>
                </a:solidFill>
                <a:latin typeface="黑体" panose="02010609060101010101" charset="-122"/>
                <a:ea typeface="黑体" panose="02010609060101010101" charset="-122"/>
                <a:cs typeface="黑体" panose="02010609060101010101" charset="-122"/>
              </a:rPr>
              <a:t>采用预埋钢板与悬挑钢梁焊接的方式进行连接。</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2  附着支座采用螺栓与建筑物连接时，螺栓型号宜为</a:t>
            </a:r>
            <a:r>
              <a:rPr sz="1600" u="sng">
                <a:solidFill>
                  <a:srgbClr val="C00000"/>
                </a:solidFill>
                <a:latin typeface="黑体" panose="02010609060101010101" charset="-122"/>
                <a:ea typeface="黑体" panose="02010609060101010101" charset="-122"/>
                <a:cs typeface="黑体" panose="02010609060101010101" charset="-122"/>
              </a:rPr>
              <a:t>不低于4.6级的普通螺栓</a:t>
            </a:r>
            <a:r>
              <a:rPr sz="1600">
                <a:solidFill>
                  <a:schemeClr val="tx1"/>
                </a:solidFill>
                <a:latin typeface="黑体" panose="02010609060101010101" charset="-122"/>
                <a:ea typeface="黑体" panose="02010609060101010101" charset="-122"/>
                <a:cs typeface="黑体" panose="02010609060101010101" charset="-122"/>
              </a:rPr>
              <a:t>，</a:t>
            </a:r>
            <a:r>
              <a:rPr lang="zh-CN" sz="1600">
                <a:solidFill>
                  <a:schemeClr val="tx1"/>
                </a:solidFill>
                <a:latin typeface="黑体" panose="02010609060101010101" charset="-122"/>
                <a:ea typeface="黑体" panose="02010609060101010101" charset="-122"/>
                <a:cs typeface="黑体" panose="02010609060101010101" charset="-122"/>
              </a:rPr>
              <a:t>强度设计值可按表</a:t>
            </a:r>
            <a:r>
              <a:rPr lang="en-US" altLang="zh-CN" sz="1600">
                <a:solidFill>
                  <a:schemeClr val="tx1"/>
                </a:solidFill>
                <a:latin typeface="黑体" panose="02010609060101010101" charset="-122"/>
                <a:ea typeface="黑体" panose="02010609060101010101" charset="-122"/>
                <a:cs typeface="黑体" panose="02010609060101010101" charset="-122"/>
              </a:rPr>
              <a:t>6.1.8</a:t>
            </a:r>
            <a:r>
              <a:rPr lang="zh-CN" altLang="en-US" sz="1600">
                <a:solidFill>
                  <a:schemeClr val="tx1"/>
                </a:solidFill>
                <a:latin typeface="黑体" panose="02010609060101010101" charset="-122"/>
                <a:ea typeface="黑体" panose="02010609060101010101" charset="-122"/>
                <a:cs typeface="黑体" panose="02010609060101010101" charset="-122"/>
              </a:rPr>
              <a:t>的规定采用</a:t>
            </a:r>
            <a:r>
              <a:rPr sz="1600">
                <a:solidFill>
                  <a:schemeClr val="tx1"/>
                </a:solidFill>
                <a:latin typeface="黑体" panose="02010609060101010101" charset="-122"/>
                <a:ea typeface="黑体" panose="02010609060101010101" charset="-122"/>
                <a:cs typeface="黑体" panose="02010609060101010101" charset="-122"/>
              </a:rPr>
              <a:t>。</a:t>
            </a:r>
            <a:endParaRPr sz="1600">
              <a:solidFill>
                <a:schemeClr val="tx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827405" y="2571750"/>
            <a:ext cx="2608580" cy="423545"/>
          </a:xfrm>
          <a:prstGeom prst="rect">
            <a:avLst/>
          </a:prstGeom>
          <a:noFill/>
          <a:ln w="9525">
            <a:noFill/>
          </a:ln>
        </p:spPr>
        <p:txBody>
          <a:bodyPr wrap="square">
            <a:spAutoFit/>
          </a:bodyPr>
          <a:lstStyle/>
          <a:p>
            <a:pPr>
              <a:lnSpc>
                <a:spcPct val="120000"/>
              </a:lnSpc>
            </a:pPr>
            <a:r>
              <a:rPr lang="zh-CN" altLang="en-US" sz="1800" b="1">
                <a:solidFill>
                  <a:schemeClr val="tx1"/>
                </a:solidFill>
                <a:latin typeface="微软雅黑" panose="020B0503020204020204" charset="-122"/>
                <a:ea typeface="微软雅黑" panose="020B0503020204020204" charset="-122"/>
                <a:cs typeface="仿宋" panose="02010609060101010101" charset="-122"/>
              </a:rPr>
              <a:t>问题一：高强螺栓更好？</a:t>
            </a:r>
            <a:endParaRPr lang="zh-CN" altLang="en-US" sz="1800" b="1">
              <a:solidFill>
                <a:schemeClr val="tx1"/>
              </a:solidFill>
              <a:latin typeface="微软雅黑" panose="020B0503020204020204" charset="-122"/>
              <a:ea typeface="微软雅黑" panose="020B0503020204020204"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grpSp>
        <p:nvGrpSpPr>
          <p:cNvPr id="128" name="组合 127"/>
          <p:cNvGrpSpPr/>
          <p:nvPr/>
        </p:nvGrpSpPr>
        <p:grpSpPr>
          <a:xfrm>
            <a:off x="1150563" y="3106404"/>
            <a:ext cx="293036" cy="293036"/>
            <a:chOff x="304800" y="673100"/>
            <a:chExt cx="4000500" cy="4000500"/>
          </a:xfrm>
          <a:solidFill>
            <a:schemeClr val="tx1">
              <a:lumMod val="85000"/>
              <a:lumOff val="15000"/>
            </a:schemeClr>
          </a:solidFill>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0" name="椭圆 12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30"/>
          <p:cNvGrpSpPr/>
          <p:nvPr/>
        </p:nvGrpSpPr>
        <p:grpSpPr>
          <a:xfrm>
            <a:off x="1655518" y="3432660"/>
            <a:ext cx="467563" cy="467563"/>
            <a:chOff x="304800" y="673100"/>
            <a:chExt cx="4000500" cy="4000500"/>
          </a:xfrm>
          <a:solidFill>
            <a:schemeClr val="tx1">
              <a:lumMod val="50000"/>
              <a:lumOff val="50000"/>
            </a:schemeClr>
          </a:solidFill>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4" name="组合 133"/>
          <p:cNvGrpSpPr/>
          <p:nvPr/>
        </p:nvGrpSpPr>
        <p:grpSpPr>
          <a:xfrm>
            <a:off x="2901731" y="3101737"/>
            <a:ext cx="293036" cy="293036"/>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7" name="组合 136"/>
          <p:cNvGrpSpPr/>
          <p:nvPr/>
        </p:nvGrpSpPr>
        <p:grpSpPr>
          <a:xfrm>
            <a:off x="2408336" y="3389909"/>
            <a:ext cx="293036" cy="293036"/>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0" name="组合 139"/>
          <p:cNvGrpSpPr/>
          <p:nvPr/>
        </p:nvGrpSpPr>
        <p:grpSpPr>
          <a:xfrm>
            <a:off x="2038626" y="3426352"/>
            <a:ext cx="389043" cy="389043"/>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3" name="组合 142"/>
          <p:cNvGrpSpPr/>
          <p:nvPr/>
        </p:nvGrpSpPr>
        <p:grpSpPr>
          <a:xfrm>
            <a:off x="1754607" y="3109609"/>
            <a:ext cx="383892" cy="383892"/>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6" name="组合 145"/>
          <p:cNvGrpSpPr/>
          <p:nvPr/>
        </p:nvGrpSpPr>
        <p:grpSpPr>
          <a:xfrm>
            <a:off x="1320232" y="3136626"/>
            <a:ext cx="516293" cy="516293"/>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9" name="组合 148"/>
          <p:cNvGrpSpPr/>
          <p:nvPr/>
        </p:nvGrpSpPr>
        <p:grpSpPr>
          <a:xfrm>
            <a:off x="2562703" y="3154102"/>
            <a:ext cx="544503" cy="544503"/>
            <a:chOff x="304800" y="673100"/>
            <a:chExt cx="4000500" cy="4000500"/>
          </a:xfrm>
          <a:solidFill>
            <a:srgbClr val="FF000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1" name="椭圆 1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2" name="组合 151"/>
          <p:cNvGrpSpPr/>
          <p:nvPr/>
        </p:nvGrpSpPr>
        <p:grpSpPr>
          <a:xfrm>
            <a:off x="2005581" y="3778021"/>
            <a:ext cx="293036" cy="293036"/>
            <a:chOff x="304800" y="673100"/>
            <a:chExt cx="4000500" cy="4000500"/>
          </a:xfrm>
          <a:solidFill>
            <a:srgbClr val="FF0000"/>
          </a:solidFill>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4" name="椭圆 1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5" name="组合 154"/>
          <p:cNvGrpSpPr/>
          <p:nvPr/>
        </p:nvGrpSpPr>
        <p:grpSpPr>
          <a:xfrm>
            <a:off x="2151139" y="3127008"/>
            <a:ext cx="467563" cy="467563"/>
            <a:chOff x="304800" y="673100"/>
            <a:chExt cx="4000500" cy="4000500"/>
          </a:xfrm>
          <a:solidFill>
            <a:srgbClr val="FFC000"/>
          </a:solidFill>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2" name="图片 1"/>
          <p:cNvPicPr>
            <a:picLocks noChangeAspect="1"/>
          </p:cNvPicPr>
          <p:nvPr/>
        </p:nvPicPr>
        <p:blipFill>
          <a:blip r:embed="rId1"/>
          <a:stretch>
            <a:fillRect/>
          </a:stretch>
        </p:blipFill>
        <p:spPr>
          <a:xfrm>
            <a:off x="4211320" y="2228215"/>
            <a:ext cx="4519821" cy="2844000"/>
          </a:xfrm>
          <a:prstGeom prst="rect">
            <a:avLst/>
          </a:prstGeom>
        </p:spPr>
      </p:pic>
      <p:cxnSp>
        <p:nvCxnSpPr>
          <p:cNvPr id="4" name="直接连接符 3"/>
          <p:cNvCxnSpPr/>
          <p:nvPr/>
        </p:nvCxnSpPr>
        <p:spPr>
          <a:xfrm flipV="1">
            <a:off x="5671185" y="2428240"/>
            <a:ext cx="4851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516370" y="2716530"/>
            <a:ext cx="216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283710" y="2932430"/>
            <a:ext cx="252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787900" y="3174365"/>
            <a:ext cx="36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214495" y="3168015"/>
            <a:ext cx="1581785" cy="268605"/>
          </a:xfrm>
          <a:prstGeom prst="round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5003800" y="3868420"/>
            <a:ext cx="36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211320" y="4084955"/>
            <a:ext cx="2268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23850" y="586740"/>
            <a:ext cx="8401050" cy="1565910"/>
          </a:xfrm>
          <a:prstGeom prst="rect">
            <a:avLst/>
          </a:prstGeom>
          <a:solidFill>
            <a:schemeClr val="bg1">
              <a:lumMod val="95000"/>
            </a:schemeClr>
          </a:solidFill>
          <a:ln w="9525">
            <a:solidFill>
              <a:schemeClr val="accent1"/>
            </a:solidFill>
            <a:prstDash val="sysDash"/>
          </a:ln>
          <a:effectLst>
            <a:glow>
              <a:schemeClr val="accent1">
                <a:alpha val="97000"/>
              </a:schemeClr>
            </a:glow>
            <a:outerShdw blurRad="50800" dist="38100" dir="18900000" algn="b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4.2.3  附着支座应符合下列规定：</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1  非转角部位可预埋螺栓孔、通过对拉螺栓将悬挑钢梁锚固在工程结构上；转角部位</a:t>
            </a:r>
            <a:r>
              <a:rPr sz="1600" u="sng">
                <a:solidFill>
                  <a:srgbClr val="C00000"/>
                </a:solidFill>
                <a:latin typeface="黑体" panose="02010609060101010101" charset="-122"/>
                <a:ea typeface="黑体" panose="02010609060101010101" charset="-122"/>
                <a:cs typeface="黑体" panose="02010609060101010101" charset="-122"/>
              </a:rPr>
              <a:t>可</a:t>
            </a:r>
            <a:r>
              <a:rPr sz="1600">
                <a:solidFill>
                  <a:schemeClr val="tx1"/>
                </a:solidFill>
                <a:latin typeface="黑体" panose="02010609060101010101" charset="-122"/>
                <a:ea typeface="黑体" panose="02010609060101010101" charset="-122"/>
                <a:cs typeface="黑体" panose="02010609060101010101" charset="-122"/>
              </a:rPr>
              <a:t>采用预埋钢板与悬挑钢梁焊接的方式进行连接。</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2  附着支座采用螺栓与建筑物连接时，螺栓型号宜为</a:t>
            </a:r>
            <a:r>
              <a:rPr sz="1600" u="sng">
                <a:solidFill>
                  <a:srgbClr val="C00000"/>
                </a:solidFill>
                <a:latin typeface="黑体" panose="02010609060101010101" charset="-122"/>
                <a:ea typeface="黑体" panose="02010609060101010101" charset="-122"/>
                <a:cs typeface="黑体" panose="02010609060101010101" charset="-122"/>
              </a:rPr>
              <a:t>不低于4.6级的普通螺栓</a:t>
            </a:r>
            <a:r>
              <a:rPr sz="1600">
                <a:solidFill>
                  <a:schemeClr val="tx1"/>
                </a:solidFill>
                <a:latin typeface="黑体" panose="02010609060101010101" charset="-122"/>
                <a:ea typeface="黑体" panose="02010609060101010101" charset="-122"/>
                <a:cs typeface="黑体" panose="02010609060101010101" charset="-122"/>
              </a:rPr>
              <a:t>，</a:t>
            </a:r>
            <a:r>
              <a:rPr lang="zh-CN" sz="1600">
                <a:solidFill>
                  <a:schemeClr val="tx1"/>
                </a:solidFill>
                <a:latin typeface="黑体" panose="02010609060101010101" charset="-122"/>
                <a:ea typeface="黑体" panose="02010609060101010101" charset="-122"/>
                <a:cs typeface="黑体" panose="02010609060101010101" charset="-122"/>
              </a:rPr>
              <a:t>强度设计值可按表</a:t>
            </a:r>
            <a:r>
              <a:rPr lang="en-US" altLang="zh-CN" sz="1600">
                <a:solidFill>
                  <a:schemeClr val="tx1"/>
                </a:solidFill>
                <a:latin typeface="黑体" panose="02010609060101010101" charset="-122"/>
                <a:ea typeface="黑体" panose="02010609060101010101" charset="-122"/>
                <a:cs typeface="黑体" panose="02010609060101010101" charset="-122"/>
              </a:rPr>
              <a:t>6.1.8</a:t>
            </a:r>
            <a:r>
              <a:rPr lang="zh-CN" altLang="en-US" sz="1600">
                <a:solidFill>
                  <a:schemeClr val="tx1"/>
                </a:solidFill>
                <a:latin typeface="黑体" panose="02010609060101010101" charset="-122"/>
                <a:ea typeface="黑体" panose="02010609060101010101" charset="-122"/>
                <a:cs typeface="黑体" panose="02010609060101010101" charset="-122"/>
              </a:rPr>
              <a:t>的规定采用</a:t>
            </a:r>
            <a:r>
              <a:rPr sz="1600">
                <a:solidFill>
                  <a:schemeClr val="tx1"/>
                </a:solidFill>
                <a:latin typeface="黑体" panose="02010609060101010101" charset="-122"/>
                <a:ea typeface="黑体" panose="02010609060101010101" charset="-122"/>
                <a:cs typeface="黑体" panose="02010609060101010101" charset="-122"/>
              </a:rPr>
              <a:t>。</a:t>
            </a:r>
            <a:endParaRPr sz="1600">
              <a:solidFill>
                <a:schemeClr val="tx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827405" y="2571750"/>
            <a:ext cx="2608580" cy="423545"/>
          </a:xfrm>
          <a:prstGeom prst="rect">
            <a:avLst/>
          </a:prstGeom>
          <a:noFill/>
          <a:ln w="9525">
            <a:noFill/>
          </a:ln>
        </p:spPr>
        <p:txBody>
          <a:bodyPr wrap="square">
            <a:spAutoFit/>
          </a:bodyPr>
          <a:lstStyle/>
          <a:p>
            <a:pPr>
              <a:lnSpc>
                <a:spcPct val="120000"/>
              </a:lnSpc>
            </a:pPr>
            <a:r>
              <a:rPr lang="zh-CN" altLang="en-US" sz="1800" b="1">
                <a:solidFill>
                  <a:schemeClr val="tx1"/>
                </a:solidFill>
                <a:latin typeface="微软雅黑" panose="020B0503020204020204" charset="-122"/>
                <a:ea typeface="微软雅黑" panose="020B0503020204020204" charset="-122"/>
                <a:cs typeface="仿宋" panose="02010609060101010101" charset="-122"/>
              </a:rPr>
              <a:t>问题一：高强螺栓更好？</a:t>
            </a:r>
            <a:endParaRPr lang="zh-CN" altLang="en-US" sz="1800" b="1">
              <a:solidFill>
                <a:schemeClr val="tx1"/>
              </a:solidFill>
              <a:latin typeface="微软雅黑" panose="020B0503020204020204" charset="-122"/>
              <a:ea typeface="微软雅黑" panose="020B0503020204020204"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grpSp>
        <p:nvGrpSpPr>
          <p:cNvPr id="128" name="组合 127"/>
          <p:cNvGrpSpPr/>
          <p:nvPr/>
        </p:nvGrpSpPr>
        <p:grpSpPr>
          <a:xfrm>
            <a:off x="1150563" y="3106404"/>
            <a:ext cx="293036" cy="293036"/>
            <a:chOff x="304800" y="673100"/>
            <a:chExt cx="4000500" cy="4000500"/>
          </a:xfrm>
          <a:solidFill>
            <a:schemeClr val="tx1">
              <a:lumMod val="85000"/>
              <a:lumOff val="15000"/>
            </a:schemeClr>
          </a:solidFill>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0" name="椭圆 12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30"/>
          <p:cNvGrpSpPr/>
          <p:nvPr/>
        </p:nvGrpSpPr>
        <p:grpSpPr>
          <a:xfrm>
            <a:off x="1655518" y="3432660"/>
            <a:ext cx="467563" cy="467563"/>
            <a:chOff x="304800" y="673100"/>
            <a:chExt cx="4000500" cy="4000500"/>
          </a:xfrm>
          <a:solidFill>
            <a:schemeClr val="tx1">
              <a:lumMod val="50000"/>
              <a:lumOff val="50000"/>
            </a:schemeClr>
          </a:solidFill>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4" name="组合 133"/>
          <p:cNvGrpSpPr/>
          <p:nvPr/>
        </p:nvGrpSpPr>
        <p:grpSpPr>
          <a:xfrm>
            <a:off x="2901731" y="3101737"/>
            <a:ext cx="293036" cy="293036"/>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7" name="组合 136"/>
          <p:cNvGrpSpPr/>
          <p:nvPr/>
        </p:nvGrpSpPr>
        <p:grpSpPr>
          <a:xfrm>
            <a:off x="2408336" y="3389909"/>
            <a:ext cx="293036" cy="293036"/>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0" name="组合 139"/>
          <p:cNvGrpSpPr/>
          <p:nvPr/>
        </p:nvGrpSpPr>
        <p:grpSpPr>
          <a:xfrm>
            <a:off x="2038626" y="3426352"/>
            <a:ext cx="389043" cy="389043"/>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3" name="组合 142"/>
          <p:cNvGrpSpPr/>
          <p:nvPr/>
        </p:nvGrpSpPr>
        <p:grpSpPr>
          <a:xfrm>
            <a:off x="1754607" y="3109609"/>
            <a:ext cx="383892" cy="383892"/>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6" name="组合 145"/>
          <p:cNvGrpSpPr/>
          <p:nvPr/>
        </p:nvGrpSpPr>
        <p:grpSpPr>
          <a:xfrm>
            <a:off x="1320232" y="3136626"/>
            <a:ext cx="516293" cy="516293"/>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9" name="组合 148"/>
          <p:cNvGrpSpPr/>
          <p:nvPr/>
        </p:nvGrpSpPr>
        <p:grpSpPr>
          <a:xfrm>
            <a:off x="2562703" y="3154102"/>
            <a:ext cx="544503" cy="544503"/>
            <a:chOff x="304800" y="673100"/>
            <a:chExt cx="4000500" cy="4000500"/>
          </a:xfrm>
          <a:solidFill>
            <a:srgbClr val="FF000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1" name="椭圆 1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2" name="组合 151"/>
          <p:cNvGrpSpPr/>
          <p:nvPr/>
        </p:nvGrpSpPr>
        <p:grpSpPr>
          <a:xfrm>
            <a:off x="2005581" y="3778021"/>
            <a:ext cx="293036" cy="293036"/>
            <a:chOff x="304800" y="673100"/>
            <a:chExt cx="4000500" cy="4000500"/>
          </a:xfrm>
          <a:solidFill>
            <a:srgbClr val="FF0000"/>
          </a:solidFill>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4" name="椭圆 1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5" name="组合 154"/>
          <p:cNvGrpSpPr/>
          <p:nvPr/>
        </p:nvGrpSpPr>
        <p:grpSpPr>
          <a:xfrm>
            <a:off x="2151139" y="3127008"/>
            <a:ext cx="467563" cy="467563"/>
            <a:chOff x="304800" y="673100"/>
            <a:chExt cx="4000500" cy="4000500"/>
          </a:xfrm>
          <a:solidFill>
            <a:srgbClr val="FFC000"/>
          </a:solidFill>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4" name="直接连接符 3"/>
          <p:cNvCxnSpPr/>
          <p:nvPr/>
        </p:nvCxnSpPr>
        <p:spPr>
          <a:xfrm flipV="1">
            <a:off x="5671185" y="2428240"/>
            <a:ext cx="4851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516370" y="2716530"/>
            <a:ext cx="216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283710" y="2932430"/>
            <a:ext cx="252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787900" y="3174365"/>
            <a:ext cx="36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716145" y="3076575"/>
            <a:ext cx="1080135" cy="360045"/>
          </a:xfrm>
          <a:prstGeom prst="round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stretch>
            <a:fillRect/>
          </a:stretch>
        </p:blipFill>
        <p:spPr>
          <a:xfrm>
            <a:off x="3903345" y="2344420"/>
            <a:ext cx="4756717" cy="1476000"/>
          </a:xfrm>
          <a:prstGeom prst="rect">
            <a:avLst/>
          </a:prstGeom>
        </p:spPr>
      </p:pic>
      <p:sp>
        <p:nvSpPr>
          <p:cNvPr id="11" name="文本框 10"/>
          <p:cNvSpPr txBox="1"/>
          <p:nvPr/>
        </p:nvSpPr>
        <p:spPr>
          <a:xfrm>
            <a:off x="3902710" y="3980815"/>
            <a:ext cx="4822190" cy="866140"/>
          </a:xfrm>
          <a:prstGeom prst="rect">
            <a:avLst/>
          </a:prstGeom>
          <a:solidFill>
            <a:schemeClr val="bg1">
              <a:lumMod val="95000"/>
            </a:schemeClr>
          </a:solidFill>
          <a:effectLst>
            <a:outerShdw blurRad="50800" dist="38100" dir="8100000" algn="tr" rotWithShape="0">
              <a:prstClr val="black">
                <a:alpha val="40000"/>
              </a:prstClr>
            </a:outerShdw>
          </a:effectLst>
          <a:scene3d>
            <a:camera prst="orthographicFront"/>
            <a:lightRig rig="threePt" dir="t"/>
          </a:scene3d>
          <a:sp3d prstMaterial="dkEdge"/>
        </p:spPr>
        <p:txBody>
          <a:bodyPr wrap="square" rtlCol="0" anchor="t">
            <a:spAutoFit/>
          </a:bodyPr>
          <a:lstStyle/>
          <a:p>
            <a:pPr>
              <a:lnSpc>
                <a:spcPct val="120000"/>
              </a:lnSpc>
            </a:pPr>
            <a:r>
              <a:rPr lang="zh-CN" altLang="en-US" sz="1400">
                <a:latin typeface="仿宋" panose="02010609060101010101" charset="-122"/>
                <a:ea typeface="仿宋" panose="02010609060101010101" charset="-122"/>
                <a:cs typeface="仿宋" panose="02010609060101010101" charset="-122"/>
              </a:rPr>
              <a:t>高强螺栓多用于永久钢结构构件连接，本脚手架为临时结构，满足支座安全验算前提下，使用普通螺栓连接性价比更高。故本标准建议，螺栓型号宜为不低于</a:t>
            </a:r>
            <a:r>
              <a:rPr lang="en-US" altLang="zh-CN" sz="1400">
                <a:latin typeface="仿宋" panose="02010609060101010101" charset="-122"/>
                <a:ea typeface="仿宋" panose="02010609060101010101" charset="-122"/>
                <a:cs typeface="仿宋" panose="02010609060101010101" charset="-122"/>
              </a:rPr>
              <a:t>4.6</a:t>
            </a:r>
            <a:r>
              <a:rPr lang="zh-CN" altLang="en-US" sz="1400">
                <a:latin typeface="仿宋" panose="02010609060101010101" charset="-122"/>
                <a:ea typeface="仿宋" panose="02010609060101010101" charset="-122"/>
                <a:cs typeface="仿宋" panose="02010609060101010101" charset="-122"/>
              </a:rPr>
              <a:t>级的普通螺栓。</a:t>
            </a:r>
            <a:endParaRPr lang="zh-CN" altLang="en-US" sz="14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23850" y="658495"/>
            <a:ext cx="4626610" cy="1861185"/>
          </a:xfrm>
          <a:prstGeom prst="rect">
            <a:avLst/>
          </a:prstGeom>
          <a:solidFill>
            <a:schemeClr val="bg1">
              <a:lumMod val="95000"/>
            </a:schemeClr>
          </a:solidFill>
          <a:ln w="9525">
            <a:solidFill>
              <a:schemeClr val="accent1"/>
            </a:solidFill>
            <a:prstDash val="sysDash"/>
          </a:ln>
          <a:effectLst>
            <a:glow>
              <a:schemeClr val="accent1">
                <a:alpha val="97000"/>
              </a:schemeClr>
            </a:glow>
            <a:outerShdw blurRad="50800" dist="38100" dir="18900000" algn="b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4.2.3  附着支座应符合下列规定：</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2  螺栓直径应由设计确定，且不宜小于20mm，</a:t>
            </a:r>
            <a:r>
              <a:rPr sz="1600" b="1" u="sng">
                <a:solidFill>
                  <a:srgbClr val="0070C0"/>
                </a:solidFill>
                <a:latin typeface="黑体" panose="02010609060101010101" charset="-122"/>
                <a:ea typeface="黑体" panose="02010609060101010101" charset="-122"/>
                <a:cs typeface="黑体" panose="02010609060101010101" charset="-122"/>
              </a:rPr>
              <a:t>螺栓数量不应少于3个；</a:t>
            </a:r>
            <a:r>
              <a:rPr sz="1600" b="1">
                <a:solidFill>
                  <a:srgbClr val="FF0000"/>
                </a:solidFill>
                <a:latin typeface="黑体" panose="02010609060101010101" charset="-122"/>
                <a:ea typeface="黑体" panose="02010609060101010101" charset="-122"/>
                <a:cs typeface="黑体" panose="02010609060101010101" charset="-122"/>
              </a:rPr>
              <a:t>受拉螺母不得少于2个</a:t>
            </a:r>
            <a:r>
              <a:rPr sz="1600">
                <a:solidFill>
                  <a:schemeClr val="tx1"/>
                </a:solidFill>
                <a:latin typeface="黑体" panose="02010609060101010101" charset="-122"/>
                <a:ea typeface="黑体" panose="02010609060101010101" charset="-122"/>
                <a:cs typeface="黑体" panose="02010609060101010101" charset="-122"/>
              </a:rPr>
              <a:t>或应采用弹簧垫圈加单螺母，螺杆露出螺母端部的长度不应少于3扣，并不得小于10mm；预埋于主体结构的</a:t>
            </a:r>
            <a:r>
              <a:rPr lang="zh-CN" sz="1600">
                <a:solidFill>
                  <a:schemeClr val="tx1"/>
                </a:solidFill>
                <a:latin typeface="黑体" panose="02010609060101010101" charset="-122"/>
                <a:ea typeface="黑体" panose="02010609060101010101" charset="-122"/>
                <a:cs typeface="黑体" panose="02010609060101010101" charset="-122"/>
              </a:rPr>
              <a:t>套管</a:t>
            </a:r>
            <a:r>
              <a:rPr sz="1600">
                <a:solidFill>
                  <a:schemeClr val="tx1"/>
                </a:solidFill>
                <a:latin typeface="黑体" panose="02010609060101010101" charset="-122"/>
                <a:ea typeface="黑体" panose="02010609060101010101" charset="-122"/>
                <a:cs typeface="黑体" panose="02010609060101010101" charset="-122"/>
              </a:rPr>
              <a:t>直径应与螺栓配套，固定牢固。</a:t>
            </a:r>
            <a:endParaRPr sz="1600">
              <a:solidFill>
                <a:schemeClr val="tx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904740" y="3813810"/>
            <a:ext cx="3562350" cy="349250"/>
          </a:xfrm>
          <a:prstGeom prst="rect">
            <a:avLst/>
          </a:prstGeom>
          <a:noFill/>
          <a:ln w="9525">
            <a:solidFill>
              <a:schemeClr val="bg2">
                <a:lumMod val="75000"/>
              </a:schemeClr>
            </a:solidFill>
          </a:ln>
        </p:spPr>
        <p:txBody>
          <a:bodyPr wrap="square">
            <a:spAutoFit/>
          </a:bodyPr>
          <a:lstStyle/>
          <a:p>
            <a:pPr>
              <a:lnSpc>
                <a:spcPct val="120000"/>
              </a:lnSpc>
            </a:pPr>
            <a:r>
              <a:rPr lang="zh-CN" altLang="en-US" sz="1400">
                <a:solidFill>
                  <a:schemeClr val="tx1"/>
                </a:solidFill>
                <a:latin typeface="仿宋" panose="02010609060101010101" charset="-122"/>
                <a:ea typeface="仿宋" panose="02010609060101010101" charset="-122"/>
                <a:cs typeface="仿宋" panose="02010609060101010101" charset="-122"/>
              </a:rPr>
              <a:t>受拉螺母不得少于</a:t>
            </a:r>
            <a:r>
              <a:rPr lang="en-US" altLang="zh-CN" sz="1400">
                <a:solidFill>
                  <a:schemeClr val="tx1"/>
                </a:solidFill>
                <a:latin typeface="仿宋" panose="02010609060101010101" charset="-122"/>
                <a:ea typeface="仿宋" panose="02010609060101010101" charset="-122"/>
                <a:cs typeface="仿宋" panose="02010609060101010101" charset="-122"/>
              </a:rPr>
              <a:t>2</a:t>
            </a:r>
            <a:r>
              <a:rPr lang="zh-CN" altLang="en-US" sz="1400">
                <a:solidFill>
                  <a:schemeClr val="tx1"/>
                </a:solidFill>
                <a:latin typeface="仿宋" panose="02010609060101010101" charset="-122"/>
                <a:ea typeface="仿宋" panose="02010609060101010101" charset="-122"/>
                <a:cs typeface="仿宋" panose="02010609060101010101" charset="-122"/>
              </a:rPr>
              <a:t>个，即上</a:t>
            </a:r>
            <a:r>
              <a:rPr lang="en-US" altLang="zh-CN" sz="1400">
                <a:solidFill>
                  <a:schemeClr val="tx1"/>
                </a:solidFill>
                <a:latin typeface="仿宋" panose="02010609060101010101" charset="-122"/>
                <a:ea typeface="仿宋" panose="02010609060101010101" charset="-122"/>
                <a:cs typeface="仿宋" panose="02010609060101010101" charset="-122"/>
              </a:rPr>
              <a:t>2</a:t>
            </a:r>
            <a:r>
              <a:rPr lang="zh-CN" altLang="en-US" sz="1400">
                <a:solidFill>
                  <a:schemeClr val="tx1"/>
                </a:solidFill>
                <a:latin typeface="仿宋" panose="02010609060101010101" charset="-122"/>
                <a:ea typeface="仿宋" panose="02010609060101010101" charset="-122"/>
                <a:cs typeface="仿宋" panose="02010609060101010101" charset="-122"/>
              </a:rPr>
              <a:t>下</a:t>
            </a:r>
            <a:r>
              <a:rPr lang="en-US" altLang="zh-CN" sz="1400">
                <a:solidFill>
                  <a:schemeClr val="tx1"/>
                </a:solidFill>
                <a:latin typeface="仿宋" panose="02010609060101010101" charset="-122"/>
                <a:ea typeface="仿宋" panose="02010609060101010101" charset="-122"/>
                <a:cs typeface="仿宋" panose="02010609060101010101" charset="-122"/>
              </a:rPr>
              <a:t>1</a:t>
            </a:r>
            <a:r>
              <a:rPr lang="zh-CN" altLang="en-US" sz="1400">
                <a:solidFill>
                  <a:schemeClr val="tx1"/>
                </a:solidFill>
                <a:latin typeface="仿宋" panose="02010609060101010101" charset="-122"/>
                <a:ea typeface="仿宋" panose="02010609060101010101" charset="-122"/>
                <a:cs typeface="仿宋" panose="02010609060101010101" charset="-122"/>
              </a:rPr>
              <a:t>的配置；</a:t>
            </a:r>
            <a:endParaRPr lang="zh-CN" altLang="en-US" sz="1400">
              <a:solidFill>
                <a:schemeClr val="tx1"/>
              </a:solidFill>
              <a:latin typeface="仿宋" panose="02010609060101010101" charset="-122"/>
              <a:ea typeface="仿宋" panose="02010609060101010101"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sp>
        <p:nvSpPr>
          <p:cNvPr id="2" name="文本框 1"/>
          <p:cNvSpPr txBox="1"/>
          <p:nvPr/>
        </p:nvSpPr>
        <p:spPr>
          <a:xfrm>
            <a:off x="685165" y="2930525"/>
            <a:ext cx="3810635" cy="423545"/>
          </a:xfrm>
          <a:prstGeom prst="rect">
            <a:avLst/>
          </a:prstGeom>
          <a:noFill/>
          <a:ln w="9525">
            <a:noFill/>
          </a:ln>
        </p:spPr>
        <p:txBody>
          <a:bodyPr wrap="square">
            <a:spAutoFit/>
          </a:bodyPr>
          <a:lstStyle/>
          <a:p>
            <a:pPr algn="ctr">
              <a:lnSpc>
                <a:spcPct val="120000"/>
              </a:lnSpc>
            </a:pPr>
            <a:r>
              <a:rPr lang="zh-CN" altLang="en-US" sz="1800" b="1">
                <a:solidFill>
                  <a:schemeClr val="tx1"/>
                </a:solidFill>
                <a:latin typeface="微软雅黑" panose="020B0503020204020204" charset="-122"/>
                <a:ea typeface="微软雅黑" panose="020B0503020204020204" charset="-122"/>
                <a:cs typeface="仿宋" panose="02010609060101010101" charset="-122"/>
              </a:rPr>
              <a:t>问题二：</a:t>
            </a:r>
            <a:r>
              <a:rPr lang="zh-CN" sz="1800" b="1">
                <a:solidFill>
                  <a:schemeClr val="tx1"/>
                </a:solidFill>
                <a:latin typeface="微软雅黑" panose="020B0503020204020204" charset="-122"/>
                <a:ea typeface="微软雅黑" panose="020B0503020204020204" charset="-122"/>
                <a:cs typeface="仿宋" panose="02010609060101010101" charset="-122"/>
              </a:rPr>
              <a:t>什么是受拉螺母</a:t>
            </a:r>
            <a:r>
              <a:rPr lang="zh-CN" altLang="en-US" sz="1800" b="1">
                <a:solidFill>
                  <a:schemeClr val="tx1"/>
                </a:solidFill>
                <a:latin typeface="微软雅黑" panose="020B0503020204020204" charset="-122"/>
                <a:ea typeface="微软雅黑" panose="020B0503020204020204" charset="-122"/>
                <a:cs typeface="仿宋" panose="02010609060101010101" charset="-122"/>
              </a:rPr>
              <a:t>？</a:t>
            </a:r>
            <a:endParaRPr lang="zh-CN" altLang="en-US" sz="1800" b="1">
              <a:solidFill>
                <a:schemeClr val="tx1"/>
              </a:solidFill>
              <a:latin typeface="微软雅黑" panose="020B0503020204020204" charset="-122"/>
              <a:ea typeface="微软雅黑" panose="020B0503020204020204" charset="-122"/>
              <a:cs typeface="仿宋" panose="02010609060101010101" charset="-122"/>
            </a:endParaRPr>
          </a:p>
        </p:txBody>
      </p:sp>
      <p:grpSp>
        <p:nvGrpSpPr>
          <p:cNvPr id="128" name="组合 127"/>
          <p:cNvGrpSpPr/>
          <p:nvPr/>
        </p:nvGrpSpPr>
        <p:grpSpPr>
          <a:xfrm>
            <a:off x="1509338" y="3608689"/>
            <a:ext cx="293036" cy="293036"/>
            <a:chOff x="304800" y="673100"/>
            <a:chExt cx="4000500" cy="4000500"/>
          </a:xfrm>
          <a:solidFill>
            <a:schemeClr val="tx1">
              <a:lumMod val="85000"/>
              <a:lumOff val="15000"/>
            </a:schemeClr>
          </a:solidFill>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0" name="椭圆 12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30"/>
          <p:cNvGrpSpPr/>
          <p:nvPr/>
        </p:nvGrpSpPr>
        <p:grpSpPr>
          <a:xfrm>
            <a:off x="2014293" y="3934945"/>
            <a:ext cx="467563" cy="467563"/>
            <a:chOff x="304800" y="673100"/>
            <a:chExt cx="4000500" cy="4000500"/>
          </a:xfrm>
          <a:solidFill>
            <a:schemeClr val="tx1">
              <a:lumMod val="50000"/>
              <a:lumOff val="50000"/>
            </a:schemeClr>
          </a:solidFill>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4" name="组合 133"/>
          <p:cNvGrpSpPr/>
          <p:nvPr/>
        </p:nvGrpSpPr>
        <p:grpSpPr>
          <a:xfrm>
            <a:off x="3260506" y="3604022"/>
            <a:ext cx="293036" cy="293036"/>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7" name="组合 136"/>
          <p:cNvGrpSpPr/>
          <p:nvPr/>
        </p:nvGrpSpPr>
        <p:grpSpPr>
          <a:xfrm>
            <a:off x="2767111" y="3892194"/>
            <a:ext cx="293036" cy="293036"/>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0" name="组合 139"/>
          <p:cNvGrpSpPr/>
          <p:nvPr/>
        </p:nvGrpSpPr>
        <p:grpSpPr>
          <a:xfrm>
            <a:off x="2397401" y="3928637"/>
            <a:ext cx="389043" cy="389043"/>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3" name="组合 142"/>
          <p:cNvGrpSpPr/>
          <p:nvPr/>
        </p:nvGrpSpPr>
        <p:grpSpPr>
          <a:xfrm>
            <a:off x="2113382" y="3611894"/>
            <a:ext cx="383892" cy="383892"/>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6" name="组合 145"/>
          <p:cNvGrpSpPr/>
          <p:nvPr/>
        </p:nvGrpSpPr>
        <p:grpSpPr>
          <a:xfrm>
            <a:off x="1679007" y="3638911"/>
            <a:ext cx="516293" cy="516293"/>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9" name="组合 148"/>
          <p:cNvGrpSpPr/>
          <p:nvPr/>
        </p:nvGrpSpPr>
        <p:grpSpPr>
          <a:xfrm>
            <a:off x="2921478" y="3656387"/>
            <a:ext cx="544503" cy="544503"/>
            <a:chOff x="304800" y="673100"/>
            <a:chExt cx="4000500" cy="4000500"/>
          </a:xfrm>
          <a:solidFill>
            <a:srgbClr val="FF000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1" name="椭圆 1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2" name="组合 151"/>
          <p:cNvGrpSpPr/>
          <p:nvPr/>
        </p:nvGrpSpPr>
        <p:grpSpPr>
          <a:xfrm>
            <a:off x="2364356" y="4280306"/>
            <a:ext cx="293036" cy="293036"/>
            <a:chOff x="304800" y="673100"/>
            <a:chExt cx="4000500" cy="4000500"/>
          </a:xfrm>
          <a:solidFill>
            <a:srgbClr val="FF0000"/>
          </a:solidFill>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4" name="椭圆 1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5" name="组合 154"/>
          <p:cNvGrpSpPr/>
          <p:nvPr/>
        </p:nvGrpSpPr>
        <p:grpSpPr>
          <a:xfrm>
            <a:off x="2509914" y="3629293"/>
            <a:ext cx="467563" cy="467563"/>
            <a:chOff x="304800" y="673100"/>
            <a:chExt cx="4000500" cy="4000500"/>
          </a:xfrm>
          <a:solidFill>
            <a:srgbClr val="FFC000"/>
          </a:solidFill>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aphicFrame>
        <p:nvGraphicFramePr>
          <p:cNvPr id="6" name="对象 5"/>
          <p:cNvGraphicFramePr>
            <a:graphicFrameLocks noChangeAspect="1"/>
          </p:cNvGraphicFramePr>
          <p:nvPr/>
        </p:nvGraphicFramePr>
        <p:xfrm>
          <a:off x="5868035" y="627380"/>
          <a:ext cx="1868226" cy="2232000"/>
        </p:xfrm>
        <a:graphic>
          <a:graphicData uri="http://schemas.openxmlformats.org/presentationml/2006/ole">
            <mc:AlternateContent xmlns:mc="http://schemas.openxmlformats.org/markup-compatibility/2006">
              <mc:Choice xmlns:v="urn:schemas-microsoft-com:vml" Requires="v">
                <p:oleObj spid="_x0000_s1027" name="" r:id="rId1" imgW="3962400" imgH="4733925" progId="Paint.Picture">
                  <p:embed/>
                </p:oleObj>
              </mc:Choice>
              <mc:Fallback>
                <p:oleObj name="" r:id="rId1" imgW="3962400" imgH="4733925" progId="Paint.Picture">
                  <p:embed/>
                  <p:pic>
                    <p:nvPicPr>
                      <p:cNvPr id="0" name="图片 6"/>
                      <p:cNvPicPr/>
                      <p:nvPr/>
                    </p:nvPicPr>
                    <p:blipFill>
                      <a:blip r:embed="rId2"/>
                      <a:stretch>
                        <a:fillRect/>
                      </a:stretch>
                    </p:blipFill>
                    <p:spPr>
                      <a:xfrm>
                        <a:off x="5868035" y="627380"/>
                        <a:ext cx="1868226" cy="2232000"/>
                      </a:xfrm>
                      <a:prstGeom prst="rect">
                        <a:avLst/>
                      </a:prstGeom>
                    </p:spPr>
                  </p:pic>
                </p:oleObj>
              </mc:Fallback>
            </mc:AlternateContent>
          </a:graphicData>
        </a:graphic>
      </p:graphicFrame>
      <p:sp>
        <p:nvSpPr>
          <p:cNvPr id="8" name="圆角矩形 7"/>
          <p:cNvSpPr/>
          <p:nvPr/>
        </p:nvSpPr>
        <p:spPr>
          <a:xfrm>
            <a:off x="5731510" y="2139315"/>
            <a:ext cx="928370" cy="288290"/>
          </a:xfrm>
          <a:prstGeom prst="round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4859020" y="3147060"/>
            <a:ext cx="3653790" cy="432508"/>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2273327" y="3420211"/>
                <a:ext cx="101748" cy="274102"/>
              </a:xfrm>
              <a:prstGeom prst="ellipse">
                <a:avLst/>
              </a:prstGeom>
              <a:solidFill>
                <a:srgbClr val="92D05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000319" y="3331736"/>
              <a:ext cx="1153664" cy="2152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dirty="0" smtClean="0">
                  <a:solidFill>
                    <a:schemeClr val="tx1"/>
                  </a:solidFill>
                </a:rPr>
                <a:t>特殊工况：</a:t>
              </a:r>
              <a:r>
                <a:rPr lang="zh-CN" altLang="en-US">
                  <a:solidFill>
                    <a:schemeClr val="tx1"/>
                  </a:solidFill>
                  <a:latin typeface="仿宋" panose="02010609060101010101" charset="-122"/>
                  <a:ea typeface="仿宋" panose="02010609060101010101" charset="-122"/>
                  <a:cs typeface="仿宋" panose="02010609060101010101" charset="-122"/>
                  <a:sym typeface="+mn-ea"/>
                </a:rPr>
                <a:t>上部拉杆未有效拉结之前</a:t>
              </a:r>
              <a:endParaRPr lang="zh-CN" altLang="en-US" dirty="0">
                <a:solidFill>
                  <a:schemeClr val="tx1"/>
                </a:solidFill>
                <a:latin typeface="仿宋" panose="02010609060101010101" charset="-122"/>
                <a:ea typeface="仿宋" panose="02010609060101010101" charset="-122"/>
                <a:cs typeface="仿宋" panose="02010609060101010101" charset="-122"/>
                <a:sym typeface="+mn-ea"/>
              </a:endParaRPr>
            </a:p>
          </p:txBody>
        </p:sp>
      </p:grpSp>
      <p:sp>
        <p:nvSpPr>
          <p:cNvPr id="10" name="乘号 9"/>
          <p:cNvSpPr/>
          <p:nvPr/>
        </p:nvSpPr>
        <p:spPr>
          <a:xfrm>
            <a:off x="6804025" y="1419225"/>
            <a:ext cx="360045" cy="36004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38925" y="2583815"/>
            <a:ext cx="1097280" cy="275590"/>
          </a:xfrm>
          <a:prstGeom prst="rect">
            <a:avLst/>
          </a:prstGeom>
          <a:noFill/>
        </p:spPr>
        <p:txBody>
          <a:bodyPr wrap="none" rtlCol="0" anchor="t">
            <a:spAutoFit/>
          </a:bodyPr>
          <a:lstStyle/>
          <a:p>
            <a:r>
              <a:rPr lang="zh-CN" sz="1200">
                <a:latin typeface="仿宋" panose="02010609060101010101" charset="-122"/>
                <a:ea typeface="仿宋" panose="02010609060101010101" charset="-122"/>
                <a:cs typeface="仿宋" panose="02010609060101010101" charset="-122"/>
                <a:sym typeface="+mn-ea"/>
              </a:rPr>
              <a:t>支座受力形式</a:t>
            </a:r>
            <a:endParaRPr lang="zh-CN" sz="1200">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323850" y="658495"/>
            <a:ext cx="4626610" cy="1861185"/>
          </a:xfrm>
          <a:prstGeom prst="rect">
            <a:avLst/>
          </a:prstGeom>
          <a:solidFill>
            <a:schemeClr val="bg1">
              <a:lumMod val="95000"/>
            </a:schemeClr>
          </a:solidFill>
          <a:ln w="9525">
            <a:solidFill>
              <a:schemeClr val="accent1"/>
            </a:solidFill>
            <a:prstDash val="sysDash"/>
          </a:ln>
          <a:effectLst>
            <a:glow>
              <a:schemeClr val="accent1">
                <a:alpha val="97000"/>
              </a:schemeClr>
            </a:glow>
            <a:outerShdw blurRad="50800" dist="38100" dir="18900000" algn="b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4.2.3  附着支座应符合下列规定：</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2  螺栓直径应由设计确定，且不宜小于20mm，</a:t>
            </a:r>
            <a:r>
              <a:rPr sz="1600" b="1" u="sng">
                <a:solidFill>
                  <a:srgbClr val="0070C0"/>
                </a:solidFill>
                <a:latin typeface="黑体" panose="02010609060101010101" charset="-122"/>
                <a:ea typeface="黑体" panose="02010609060101010101" charset="-122"/>
                <a:cs typeface="黑体" panose="02010609060101010101" charset="-122"/>
              </a:rPr>
              <a:t>螺栓数量不应少于3个；</a:t>
            </a:r>
            <a:r>
              <a:rPr sz="1600" b="1">
                <a:solidFill>
                  <a:srgbClr val="FF0000"/>
                </a:solidFill>
                <a:latin typeface="黑体" panose="02010609060101010101" charset="-122"/>
                <a:ea typeface="黑体" panose="02010609060101010101" charset="-122"/>
                <a:cs typeface="黑体" panose="02010609060101010101" charset="-122"/>
              </a:rPr>
              <a:t>受拉螺母不得少于2个</a:t>
            </a:r>
            <a:r>
              <a:rPr sz="1600">
                <a:latin typeface="黑体" panose="02010609060101010101" charset="-122"/>
                <a:ea typeface="黑体" panose="02010609060101010101" charset="-122"/>
                <a:cs typeface="黑体" panose="02010609060101010101" charset="-122"/>
              </a:rPr>
              <a:t>或应采用弹簧垫圈加单螺母，螺杆露出螺母端部的长度不应少于3扣，并不得小于10mm；预埋于主体结构的</a:t>
            </a:r>
            <a:r>
              <a:rPr lang="zh-CN" sz="1600">
                <a:latin typeface="黑体" panose="02010609060101010101" charset="-122"/>
                <a:ea typeface="黑体" panose="02010609060101010101" charset="-122"/>
                <a:cs typeface="黑体" panose="02010609060101010101" charset="-122"/>
              </a:rPr>
              <a:t>套管</a:t>
            </a:r>
            <a:r>
              <a:rPr sz="1600">
                <a:latin typeface="黑体" panose="02010609060101010101" charset="-122"/>
                <a:ea typeface="黑体" panose="02010609060101010101" charset="-122"/>
                <a:cs typeface="黑体" panose="02010609060101010101" charset="-122"/>
              </a:rPr>
              <a:t>直径应与螺栓配套，固定牢固。</a:t>
            </a:r>
            <a:endParaRPr sz="1600">
              <a:latin typeface="黑体" panose="02010609060101010101" charset="-122"/>
              <a:ea typeface="黑体" panose="02010609060101010101" charset="-122"/>
              <a:cs typeface="黑体"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sp>
        <p:nvSpPr>
          <p:cNvPr id="2" name="文本框 1"/>
          <p:cNvSpPr txBox="1"/>
          <p:nvPr/>
        </p:nvSpPr>
        <p:spPr>
          <a:xfrm>
            <a:off x="685165" y="2930525"/>
            <a:ext cx="3810635" cy="423545"/>
          </a:xfrm>
          <a:prstGeom prst="rect">
            <a:avLst/>
          </a:prstGeom>
          <a:noFill/>
          <a:ln w="9525">
            <a:noFill/>
          </a:ln>
        </p:spPr>
        <p:txBody>
          <a:bodyPr wrap="square">
            <a:spAutoFit/>
          </a:bodyPr>
          <a:lstStyle/>
          <a:p>
            <a:pPr>
              <a:lnSpc>
                <a:spcPct val="120000"/>
              </a:lnSpc>
            </a:pPr>
            <a:r>
              <a:rPr lang="zh-CN" altLang="en-US" sz="1800" b="1">
                <a:latin typeface="微软雅黑" panose="020B0503020204020204" charset="-122"/>
                <a:ea typeface="微软雅黑" panose="020B0503020204020204" charset="-122"/>
                <a:cs typeface="仿宋" panose="02010609060101010101" charset="-122"/>
              </a:rPr>
              <a:t>问题三：为什么要求</a:t>
            </a:r>
            <a:r>
              <a:rPr lang="en-US" altLang="zh-CN" sz="1800" b="1">
                <a:latin typeface="微软雅黑" panose="020B0503020204020204" charset="-122"/>
                <a:ea typeface="微软雅黑" panose="020B0503020204020204" charset="-122"/>
                <a:cs typeface="仿宋" panose="02010609060101010101" charset="-122"/>
              </a:rPr>
              <a:t>3</a:t>
            </a:r>
            <a:r>
              <a:rPr lang="zh-CN" altLang="en-US" sz="1800" b="1">
                <a:latin typeface="微软雅黑" panose="020B0503020204020204" charset="-122"/>
                <a:ea typeface="微软雅黑" panose="020B0503020204020204" charset="-122"/>
                <a:cs typeface="仿宋" panose="02010609060101010101" charset="-122"/>
              </a:rPr>
              <a:t>个螺栓锚固？</a:t>
            </a:r>
            <a:endParaRPr lang="zh-CN" altLang="en-US" sz="1800" b="1">
              <a:latin typeface="微软雅黑" panose="020B0503020204020204" charset="-122"/>
              <a:ea typeface="微软雅黑" panose="020B0503020204020204" charset="-122"/>
              <a:cs typeface="仿宋" panose="02010609060101010101" charset="-122"/>
            </a:endParaRPr>
          </a:p>
        </p:txBody>
      </p:sp>
      <p:grpSp>
        <p:nvGrpSpPr>
          <p:cNvPr id="128" name="组合 127"/>
          <p:cNvGrpSpPr/>
          <p:nvPr/>
        </p:nvGrpSpPr>
        <p:grpSpPr>
          <a:xfrm>
            <a:off x="1509338" y="3608689"/>
            <a:ext cx="293036" cy="293036"/>
            <a:chOff x="304800" y="673100"/>
            <a:chExt cx="4000500" cy="4000500"/>
          </a:xfrm>
          <a:solidFill>
            <a:schemeClr val="tx1">
              <a:lumMod val="85000"/>
              <a:lumOff val="15000"/>
            </a:schemeClr>
          </a:solidFill>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0" name="椭圆 12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30"/>
          <p:cNvGrpSpPr/>
          <p:nvPr/>
        </p:nvGrpSpPr>
        <p:grpSpPr>
          <a:xfrm>
            <a:off x="2014293" y="3934945"/>
            <a:ext cx="467563" cy="467563"/>
            <a:chOff x="304800" y="673100"/>
            <a:chExt cx="4000500" cy="4000500"/>
          </a:xfrm>
          <a:solidFill>
            <a:schemeClr val="tx1">
              <a:lumMod val="50000"/>
              <a:lumOff val="50000"/>
            </a:schemeClr>
          </a:solidFill>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4" name="组合 133"/>
          <p:cNvGrpSpPr/>
          <p:nvPr/>
        </p:nvGrpSpPr>
        <p:grpSpPr>
          <a:xfrm>
            <a:off x="3260506" y="3604022"/>
            <a:ext cx="293036" cy="293036"/>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7" name="组合 136"/>
          <p:cNvGrpSpPr/>
          <p:nvPr/>
        </p:nvGrpSpPr>
        <p:grpSpPr>
          <a:xfrm>
            <a:off x="2767111" y="3892194"/>
            <a:ext cx="293036" cy="293036"/>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0" name="组合 139"/>
          <p:cNvGrpSpPr/>
          <p:nvPr/>
        </p:nvGrpSpPr>
        <p:grpSpPr>
          <a:xfrm>
            <a:off x="2397401" y="3928637"/>
            <a:ext cx="389043" cy="389043"/>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3" name="组合 142"/>
          <p:cNvGrpSpPr/>
          <p:nvPr/>
        </p:nvGrpSpPr>
        <p:grpSpPr>
          <a:xfrm>
            <a:off x="2113382" y="3611894"/>
            <a:ext cx="383892" cy="383892"/>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6" name="组合 145"/>
          <p:cNvGrpSpPr/>
          <p:nvPr/>
        </p:nvGrpSpPr>
        <p:grpSpPr>
          <a:xfrm>
            <a:off x="1679007" y="3638911"/>
            <a:ext cx="516293" cy="516293"/>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9" name="组合 148"/>
          <p:cNvGrpSpPr/>
          <p:nvPr/>
        </p:nvGrpSpPr>
        <p:grpSpPr>
          <a:xfrm>
            <a:off x="2921478" y="3656387"/>
            <a:ext cx="544503" cy="544503"/>
            <a:chOff x="304800" y="673100"/>
            <a:chExt cx="4000500" cy="4000500"/>
          </a:xfrm>
          <a:solidFill>
            <a:srgbClr val="FF000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1" name="椭圆 1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2" name="组合 151"/>
          <p:cNvGrpSpPr/>
          <p:nvPr/>
        </p:nvGrpSpPr>
        <p:grpSpPr>
          <a:xfrm>
            <a:off x="2364356" y="4280306"/>
            <a:ext cx="293036" cy="293036"/>
            <a:chOff x="304800" y="673100"/>
            <a:chExt cx="4000500" cy="4000500"/>
          </a:xfrm>
          <a:solidFill>
            <a:srgbClr val="FF0000"/>
          </a:solidFill>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4" name="椭圆 1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5" name="组合 154"/>
          <p:cNvGrpSpPr/>
          <p:nvPr/>
        </p:nvGrpSpPr>
        <p:grpSpPr>
          <a:xfrm>
            <a:off x="2509914" y="3629293"/>
            <a:ext cx="467563" cy="467563"/>
            <a:chOff x="304800" y="673100"/>
            <a:chExt cx="4000500" cy="4000500"/>
          </a:xfrm>
          <a:solidFill>
            <a:srgbClr val="FFC000"/>
          </a:solidFill>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aphicFrame>
        <p:nvGraphicFramePr>
          <p:cNvPr id="4" name="对象 3"/>
          <p:cNvGraphicFramePr>
            <a:graphicFrameLocks noChangeAspect="1"/>
          </p:cNvGraphicFramePr>
          <p:nvPr/>
        </p:nvGraphicFramePr>
        <p:xfrm>
          <a:off x="5147945" y="124460"/>
          <a:ext cx="1564092" cy="792000"/>
        </p:xfrm>
        <a:graphic>
          <a:graphicData uri="http://schemas.openxmlformats.org/presentationml/2006/ole">
            <mc:AlternateContent xmlns:mc="http://schemas.openxmlformats.org/markup-compatibility/2006">
              <mc:Choice xmlns:v="urn:schemas-microsoft-com:vml" Requires="v">
                <p:oleObj spid="_x0000_s2053" name="" r:id="rId1" imgW="2990850" imgH="1514475" progId="Paint.Picture">
                  <p:embed/>
                </p:oleObj>
              </mc:Choice>
              <mc:Fallback>
                <p:oleObj name="" r:id="rId1" imgW="2990850" imgH="1514475" progId="Paint.Picture">
                  <p:embed/>
                  <p:pic>
                    <p:nvPicPr>
                      <p:cNvPr id="0" name="图片 4"/>
                      <p:cNvPicPr/>
                      <p:nvPr/>
                    </p:nvPicPr>
                    <p:blipFill>
                      <a:blip r:embed="rId2"/>
                      <a:stretch>
                        <a:fillRect/>
                      </a:stretch>
                    </p:blipFill>
                    <p:spPr>
                      <a:xfrm>
                        <a:off x="5147945" y="124460"/>
                        <a:ext cx="1564092" cy="7920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7019925" y="160020"/>
          <a:ext cx="1573736" cy="756000"/>
        </p:xfrm>
        <a:graphic>
          <a:graphicData uri="http://schemas.openxmlformats.org/presentationml/2006/ole">
            <mc:AlternateContent xmlns:mc="http://schemas.openxmlformats.org/markup-compatibility/2006">
              <mc:Choice xmlns:v="urn:schemas-microsoft-com:vml" Requires="v">
                <p:oleObj spid="_x0000_s2054" name="" r:id="rId3" imgW="2895600" imgH="1390650" progId="Paint.Picture">
                  <p:embed/>
                </p:oleObj>
              </mc:Choice>
              <mc:Fallback>
                <p:oleObj name="" r:id="rId3" imgW="2895600" imgH="1390650" progId="Paint.Picture">
                  <p:embed/>
                  <p:pic>
                    <p:nvPicPr>
                      <p:cNvPr id="0" name="图片 6"/>
                      <p:cNvPicPr/>
                      <p:nvPr/>
                    </p:nvPicPr>
                    <p:blipFill>
                      <a:blip r:embed="rId4"/>
                      <a:stretch>
                        <a:fillRect/>
                      </a:stretch>
                    </p:blipFill>
                    <p:spPr>
                      <a:xfrm>
                        <a:off x="7019925" y="160020"/>
                        <a:ext cx="1573736" cy="756000"/>
                      </a:xfrm>
                      <a:prstGeom prst="rect">
                        <a:avLst/>
                      </a:prstGeom>
                    </p:spPr>
                  </p:pic>
                </p:oleObj>
              </mc:Fallback>
            </mc:AlternateContent>
          </a:graphicData>
        </a:graphic>
      </p:graphicFrame>
      <p:grpSp>
        <p:nvGrpSpPr>
          <p:cNvPr id="10" name="组合 9"/>
          <p:cNvGrpSpPr/>
          <p:nvPr/>
        </p:nvGrpSpPr>
        <p:grpSpPr>
          <a:xfrm>
            <a:off x="5219422" y="916707"/>
            <a:ext cx="1356392" cy="432536"/>
            <a:chOff x="814328" y="3219334"/>
            <a:chExt cx="1356392" cy="432536"/>
          </a:xfrm>
        </p:grpSpPr>
        <p:grpSp>
          <p:nvGrpSpPr>
            <p:cNvPr id="12" name="组合 11"/>
            <p:cNvGrpSpPr/>
            <p:nvPr/>
          </p:nvGrpSpPr>
          <p:grpSpPr>
            <a:xfrm>
              <a:off x="814328" y="3219334"/>
              <a:ext cx="1356392" cy="432536"/>
              <a:chOff x="2173927" y="3285519"/>
              <a:chExt cx="1721136" cy="548848"/>
            </a:xfrm>
          </p:grpSpPr>
          <p:grpSp>
            <p:nvGrpSpPr>
              <p:cNvPr id="13" name="组合 1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刚接</a:t>
              </a:r>
              <a:endParaRPr lang="zh-CN" altLang="en-US" dirty="0">
                <a:solidFill>
                  <a:schemeClr val="tx1">
                    <a:lumMod val="75000"/>
                    <a:lumOff val="25000"/>
                  </a:schemeClr>
                </a:solidFill>
                <a:latin typeface="+mn-ea"/>
              </a:endParaRPr>
            </a:p>
          </p:txBody>
        </p:sp>
      </p:grpSp>
      <p:grpSp>
        <p:nvGrpSpPr>
          <p:cNvPr id="8" name="组合 7"/>
          <p:cNvGrpSpPr/>
          <p:nvPr/>
        </p:nvGrpSpPr>
        <p:grpSpPr>
          <a:xfrm>
            <a:off x="7128232" y="2065422"/>
            <a:ext cx="1356392" cy="432536"/>
            <a:chOff x="814328" y="3219334"/>
            <a:chExt cx="1356392" cy="432536"/>
          </a:xfrm>
        </p:grpSpPr>
        <p:grpSp>
          <p:nvGrpSpPr>
            <p:cNvPr id="9" name="组合 8"/>
            <p:cNvGrpSpPr/>
            <p:nvPr/>
          </p:nvGrpSpPr>
          <p:grpSpPr>
            <a:xfrm>
              <a:off x="814328" y="3219334"/>
              <a:ext cx="1356392" cy="432536"/>
              <a:chOff x="2173927" y="3285519"/>
              <a:chExt cx="1721136" cy="548848"/>
            </a:xfrm>
          </p:grpSpPr>
          <p:grpSp>
            <p:nvGrpSpPr>
              <p:cNvPr id="11" name="组合 1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rgbClr val="C00000"/>
                  </a:solidFill>
                </a:rPr>
                <a:t>铰接</a:t>
              </a:r>
              <a:endParaRPr lang="zh-CN" altLang="en-US" dirty="0" smtClean="0">
                <a:solidFill>
                  <a:srgbClr val="C00000"/>
                </a:solidFill>
                <a:latin typeface="+mn-ea"/>
              </a:endParaRPr>
            </a:p>
          </p:txBody>
        </p:sp>
      </p:grpSp>
      <p:sp>
        <p:nvSpPr>
          <p:cNvPr id="22" name="文本框 21"/>
          <p:cNvSpPr txBox="1"/>
          <p:nvPr/>
        </p:nvSpPr>
        <p:spPr>
          <a:xfrm>
            <a:off x="5147945" y="1471295"/>
            <a:ext cx="3580130" cy="607695"/>
          </a:xfrm>
          <a:prstGeom prst="rect">
            <a:avLst/>
          </a:prstGeom>
          <a:noFill/>
          <a:ln w="9525">
            <a:solidFill>
              <a:schemeClr val="bg2">
                <a:lumMod val="75000"/>
              </a:schemeClr>
            </a:solidFill>
          </a:ln>
        </p:spPr>
        <p:txBody>
          <a:bodyPr wrap="square">
            <a:spAutoFit/>
          </a:bodyPr>
          <a:lstStyle/>
          <a:p>
            <a:pPr>
              <a:lnSpc>
                <a:spcPct val="120000"/>
              </a:lnSpc>
            </a:pPr>
            <a:r>
              <a:rPr lang="zh-CN" altLang="en-US" sz="1400">
                <a:latin typeface="仿宋" panose="02010609060101010101" charset="-122"/>
                <a:ea typeface="仿宋" panose="02010609060101010101" charset="-122"/>
                <a:cs typeface="仿宋" panose="02010609060101010101" charset="-122"/>
              </a:rPr>
              <a:t>可传递弯矩；计算拉剪与容许值比较，验算架体支座安全性。</a:t>
            </a:r>
            <a:endParaRPr lang="zh-CN" altLang="en-US" sz="1400">
              <a:latin typeface="仿宋" panose="02010609060101010101" charset="-122"/>
              <a:ea typeface="仿宋" panose="02010609060101010101" charset="-122"/>
              <a:cs typeface="仿宋" panose="02010609060101010101" charset="-122"/>
            </a:endParaRPr>
          </a:p>
        </p:txBody>
      </p:sp>
      <p:sp>
        <p:nvSpPr>
          <p:cNvPr id="23" name="文本框 22"/>
          <p:cNvSpPr txBox="1"/>
          <p:nvPr/>
        </p:nvSpPr>
        <p:spPr>
          <a:xfrm>
            <a:off x="4495800" y="2642235"/>
            <a:ext cx="4380230" cy="1641475"/>
          </a:xfrm>
          <a:prstGeom prst="rect">
            <a:avLst/>
          </a:prstGeom>
          <a:noFill/>
          <a:ln w="9525">
            <a:solidFill>
              <a:schemeClr val="bg2">
                <a:lumMod val="75000"/>
              </a:schemeClr>
            </a:solidFill>
          </a:ln>
        </p:spPr>
        <p:txBody>
          <a:bodyPr wrap="square">
            <a:spAutoFit/>
          </a:bodyPr>
          <a:lstStyle/>
          <a:p>
            <a:pPr>
              <a:lnSpc>
                <a:spcPct val="120000"/>
              </a:lnSpc>
            </a:pPr>
            <a:r>
              <a:rPr lang="zh-CN" altLang="en-US" sz="1400">
                <a:latin typeface="仿宋" panose="02010609060101010101" charset="-122"/>
                <a:ea typeface="仿宋" panose="02010609060101010101" charset="-122"/>
                <a:cs typeface="仿宋" panose="02010609060101010101" charset="-122"/>
              </a:rPr>
              <a:t>理论上：①理论不严谨；②无法计算所有工况。</a:t>
            </a:r>
            <a:endParaRPr lang="zh-CN" altLang="en-US" sz="1400">
              <a:latin typeface="仿宋" panose="02010609060101010101" charset="-122"/>
              <a:ea typeface="仿宋" panose="02010609060101010101" charset="-122"/>
              <a:cs typeface="仿宋" panose="02010609060101010101" charset="-122"/>
            </a:endParaRPr>
          </a:p>
          <a:p>
            <a:pPr>
              <a:lnSpc>
                <a:spcPct val="120000"/>
              </a:lnSpc>
            </a:pPr>
            <a:r>
              <a:rPr lang="zh-CN" altLang="en-US" sz="1400">
                <a:latin typeface="仿宋" panose="02010609060101010101" charset="-122"/>
                <a:ea typeface="仿宋" panose="02010609060101010101" charset="-122"/>
                <a:cs typeface="仿宋" panose="02010609060101010101" charset="-122"/>
              </a:rPr>
              <a:t>使用时：安全系数降低。</a:t>
            </a:r>
            <a:endParaRPr lang="zh-CN" altLang="en-US" sz="1400">
              <a:latin typeface="仿宋" panose="02010609060101010101" charset="-122"/>
              <a:ea typeface="仿宋" panose="02010609060101010101" charset="-122"/>
              <a:cs typeface="仿宋" panose="02010609060101010101" charset="-122"/>
            </a:endParaRPr>
          </a:p>
          <a:p>
            <a:pPr>
              <a:lnSpc>
                <a:spcPct val="120000"/>
              </a:lnSpc>
            </a:pPr>
            <a:r>
              <a:rPr lang="zh-CN" altLang="en-US" sz="1400">
                <a:latin typeface="仿宋" panose="02010609060101010101" charset="-122"/>
                <a:ea typeface="仿宋" panose="02010609060101010101" charset="-122"/>
                <a:cs typeface="仿宋" panose="02010609060101010101" charset="-122"/>
              </a:rPr>
              <a:t>现场施工风险：上层结构施工前，架体有无拉杆带载使用（纯悬臂）工况，且偶有拉杆施工不及时的现象，为确保各工况下架体本身结构安全，故本标准规定螺栓数量不应少于</a:t>
            </a:r>
            <a:r>
              <a:rPr lang="en-US" altLang="zh-CN" sz="1400">
                <a:latin typeface="仿宋" panose="02010609060101010101" charset="-122"/>
                <a:ea typeface="仿宋" panose="02010609060101010101" charset="-122"/>
                <a:cs typeface="仿宋" panose="02010609060101010101" charset="-122"/>
              </a:rPr>
              <a:t>3</a:t>
            </a:r>
            <a:r>
              <a:rPr lang="zh-CN" altLang="en-US" sz="1400">
                <a:latin typeface="仿宋" panose="02010609060101010101" charset="-122"/>
                <a:ea typeface="仿宋" panose="02010609060101010101" charset="-122"/>
                <a:cs typeface="仿宋" panose="02010609060101010101" charset="-122"/>
              </a:rPr>
              <a:t>个。</a:t>
            </a:r>
            <a:endParaRPr lang="zh-CN" altLang="en-US" sz="1400">
              <a:latin typeface="仿宋" panose="02010609060101010101" charset="-122"/>
              <a:ea typeface="仿宋" panose="02010609060101010101" charset="-122"/>
              <a:cs typeface="仿宋" panose="02010609060101010101" charset="-122"/>
            </a:endParaRPr>
          </a:p>
        </p:txBody>
      </p:sp>
      <p:pic>
        <p:nvPicPr>
          <p:cNvPr id="101" name="图片 100"/>
          <p:cNvPicPr/>
          <p:nvPr/>
        </p:nvPicPr>
        <p:blipFill>
          <a:blip r:embed="rId5"/>
          <a:stretch>
            <a:fillRect/>
          </a:stretch>
        </p:blipFill>
        <p:spPr>
          <a:xfrm>
            <a:off x="4572000" y="2572067"/>
            <a:ext cx="0" cy="0"/>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矩形 40"/>
          <p:cNvSpPr/>
          <p:nvPr/>
        </p:nvSpPr>
        <p:spPr>
          <a:xfrm flipV="1">
            <a:off x="-299" y="504289"/>
            <a:ext cx="9144000" cy="113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2767330" y="268605"/>
            <a:ext cx="3895725" cy="532130"/>
            <a:chOff x="4046316" y="4104183"/>
            <a:chExt cx="5802073" cy="769642"/>
          </a:xfrm>
        </p:grpSpPr>
        <p:sp>
          <p:nvSpPr>
            <p:cNvPr id="30" name="六边形 29"/>
            <p:cNvSpPr/>
            <p:nvPr/>
          </p:nvSpPr>
          <p:spPr>
            <a:xfrm>
              <a:off x="4046316" y="4104183"/>
              <a:ext cx="5802073" cy="769642"/>
            </a:xfrm>
            <a:prstGeom prst="hexagon">
              <a:avLst>
                <a:gd name="adj" fmla="val 42811"/>
                <a:gd name="vf" fmla="val 115470"/>
              </a:avLst>
            </a:prstGeom>
            <a:gradFill flip="none" rotWithShape="1">
              <a:gsLst>
                <a:gs pos="0">
                  <a:schemeClr val="bg1">
                    <a:lumMod val="75000"/>
                  </a:schemeClr>
                </a:gs>
                <a:gs pos="48000">
                  <a:schemeClr val="bg1">
                    <a:lumMod val="85000"/>
                  </a:schemeClr>
                </a:gs>
                <a:gs pos="100000">
                  <a:schemeClr val="bg1"/>
                </a:gs>
              </a:gsLst>
              <a:lin ang="8100000" scaled="1"/>
              <a:tileRect/>
            </a:gradFill>
            <a:ln>
              <a:solidFill>
                <a:schemeClr val="bg1"/>
              </a:solidFill>
            </a:ln>
            <a:effectLst>
              <a:outerShdw blurRad="152400" dist="38100" dir="2700000" sx="101000" sy="101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六边形 31"/>
            <p:cNvSpPr/>
            <p:nvPr/>
          </p:nvSpPr>
          <p:spPr>
            <a:xfrm>
              <a:off x="4139944" y="4203373"/>
              <a:ext cx="5576043" cy="584120"/>
            </a:xfrm>
            <a:prstGeom prst="hexagon">
              <a:avLst>
                <a:gd name="adj" fmla="val 37264"/>
                <a:gd name="vf" fmla="val 11547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rgbClr val="C00000"/>
                  </a:solidFill>
                  <a:latin typeface="微软雅黑" panose="020B0503020204020204" charset="-122"/>
                  <a:ea typeface="微软雅黑" panose="020B0503020204020204" charset="-122"/>
                </a:rPr>
                <a:t>附着式脚手架的命名</a:t>
              </a:r>
              <a:endParaRPr lang="zh-CN" altLang="en-US" sz="1800" b="1">
                <a:solidFill>
                  <a:srgbClr val="C00000"/>
                </a:solidFill>
                <a:latin typeface="微软雅黑" panose="020B0503020204020204" charset="-122"/>
                <a:ea typeface="微软雅黑" panose="020B0503020204020204" charset="-122"/>
              </a:endParaRPr>
            </a:p>
          </p:txBody>
        </p:sp>
      </p:grpSp>
      <p:pic>
        <p:nvPicPr>
          <p:cNvPr id="12299" name="Picture 12" descr="F:\技术成果申报与技术进步\原E盘\学习资料\PPT素材\15 (1).png"/>
          <p:cNvPicPr>
            <a:picLocks noChangeAspect="1"/>
          </p:cNvPicPr>
          <p:nvPr/>
        </p:nvPicPr>
        <p:blipFill>
          <a:blip r:embed="rId1"/>
          <a:stretch>
            <a:fillRect/>
          </a:stretch>
        </p:blipFill>
        <p:spPr>
          <a:xfrm>
            <a:off x="8244205" y="124460"/>
            <a:ext cx="754890" cy="756000"/>
          </a:xfrm>
          <a:prstGeom prst="rect">
            <a:avLst/>
          </a:prstGeom>
          <a:noFill/>
          <a:ln w="9525">
            <a:noFill/>
          </a:ln>
        </p:spPr>
      </p:pic>
      <p:sp>
        <p:nvSpPr>
          <p:cNvPr id="2" name="文本框 1"/>
          <p:cNvSpPr txBox="1"/>
          <p:nvPr/>
        </p:nvSpPr>
        <p:spPr>
          <a:xfrm>
            <a:off x="575945" y="1298575"/>
            <a:ext cx="2536190" cy="681355"/>
          </a:xfrm>
          <a:prstGeom prst="rect">
            <a:avLst/>
          </a:prstGeom>
          <a:noFill/>
        </p:spPr>
        <p:txBody>
          <a:bodyPr wrap="square" rtlCol="0" anchor="t">
            <a:spAutoFit/>
          </a:bodyPr>
          <a:lstStyle/>
          <a:p>
            <a:pPr>
              <a:lnSpc>
                <a:spcPct val="120000"/>
              </a:lnSpc>
            </a:pPr>
            <a:r>
              <a:rPr lang="zh-CN" altLang="en-US" sz="1600" b="1" dirty="0">
                <a:latin typeface="黑体" panose="02010609060101010101" charset="-122"/>
                <a:ea typeface="黑体" panose="02010609060101010101" charset="-122"/>
                <a:cs typeface="+mj-cs"/>
                <a:sym typeface="+mn-ea"/>
              </a:rPr>
              <a:t>什么是附着式脚手架？</a:t>
            </a:r>
            <a:endParaRPr lang="zh-CN" altLang="en-US" sz="1600" b="1" dirty="0">
              <a:latin typeface="黑体" panose="02010609060101010101" charset="-122"/>
              <a:ea typeface="黑体" panose="02010609060101010101" charset="-122"/>
              <a:cs typeface="+mj-cs"/>
              <a:sym typeface="+mn-ea"/>
            </a:endParaRPr>
          </a:p>
          <a:p>
            <a:pPr>
              <a:lnSpc>
                <a:spcPct val="120000"/>
              </a:lnSpc>
            </a:pPr>
            <a:r>
              <a:rPr lang="zh-CN" altLang="en-US" sz="1600" b="1" dirty="0">
                <a:latin typeface="黑体" panose="02010609060101010101" charset="-122"/>
                <a:ea typeface="黑体" panose="02010609060101010101" charset="-122"/>
                <a:cs typeface="+mj-cs"/>
                <a:sym typeface="+mn-ea"/>
              </a:rPr>
              <a:t>命名依据是？</a:t>
            </a:r>
            <a:endParaRPr lang="zh-CN" altLang="en-US" sz="1600" b="1" dirty="0">
              <a:latin typeface="黑体" panose="02010609060101010101" charset="-122"/>
              <a:ea typeface="黑体" panose="02010609060101010101" charset="-122"/>
              <a:cs typeface="+mj-cs"/>
              <a:sym typeface="+mn-ea"/>
            </a:endParaRPr>
          </a:p>
        </p:txBody>
      </p:sp>
      <p:sp>
        <p:nvSpPr>
          <p:cNvPr id="3" name="文本框 2"/>
          <p:cNvSpPr txBox="1"/>
          <p:nvPr/>
        </p:nvSpPr>
        <p:spPr>
          <a:xfrm>
            <a:off x="3408680" y="1083310"/>
            <a:ext cx="2536190" cy="337185"/>
          </a:xfrm>
          <a:prstGeom prst="rect">
            <a:avLst/>
          </a:prstGeom>
          <a:noFill/>
        </p:spPr>
        <p:txBody>
          <a:bodyPr wrap="square" rtlCol="0" anchor="t">
            <a:spAutoFit/>
          </a:bodyPr>
          <a:lstStyle/>
          <a:p>
            <a:r>
              <a:rPr lang="zh-CN" altLang="en-US" sz="1600" b="1" dirty="0">
                <a:solidFill>
                  <a:srgbClr val="C00000"/>
                </a:solidFill>
                <a:latin typeface="黑体" panose="02010609060101010101" charset="-122"/>
                <a:ea typeface="黑体" panose="02010609060101010101" charset="-122"/>
                <a:cs typeface="+mj-cs"/>
                <a:sym typeface="+mn-ea"/>
              </a:rPr>
              <a:t>悬挂</a:t>
            </a:r>
            <a:r>
              <a:rPr lang="zh-CN" altLang="en-US" sz="1600" b="1" dirty="0">
                <a:latin typeface="黑体" panose="02010609060101010101" charset="-122"/>
                <a:ea typeface="黑体" panose="02010609060101010101" charset="-122"/>
                <a:cs typeface="+mj-cs"/>
                <a:sym typeface="+mn-ea"/>
              </a:rPr>
              <a:t>架</a:t>
            </a:r>
            <a:endParaRPr lang="zh-CN" altLang="en-US" sz="1600" b="1" dirty="0">
              <a:latin typeface="黑体" panose="02010609060101010101" charset="-122"/>
              <a:ea typeface="黑体" panose="02010609060101010101" charset="-122"/>
              <a:cs typeface="+mj-cs"/>
              <a:sym typeface="+mn-ea"/>
            </a:endParaRPr>
          </a:p>
        </p:txBody>
      </p:sp>
      <p:sp>
        <p:nvSpPr>
          <p:cNvPr id="5" name="文本框 4"/>
          <p:cNvSpPr txBox="1"/>
          <p:nvPr/>
        </p:nvSpPr>
        <p:spPr>
          <a:xfrm>
            <a:off x="3408680" y="1541145"/>
            <a:ext cx="2536190" cy="337185"/>
          </a:xfrm>
          <a:prstGeom prst="rect">
            <a:avLst/>
          </a:prstGeom>
          <a:noFill/>
        </p:spPr>
        <p:txBody>
          <a:bodyPr wrap="square" rtlCol="0" anchor="t">
            <a:spAutoFit/>
          </a:bodyPr>
          <a:lstStyle/>
          <a:p>
            <a:r>
              <a:rPr lang="zh-CN" altLang="en-US" sz="1600" b="1" dirty="0">
                <a:latin typeface="黑体" panose="02010609060101010101" charset="-122"/>
                <a:ea typeface="黑体" panose="02010609060101010101" charset="-122"/>
                <a:cs typeface="+mj-cs"/>
                <a:sym typeface="+mn-ea"/>
              </a:rPr>
              <a:t>拉杆式悬挂脚手架</a:t>
            </a:r>
            <a:endParaRPr lang="zh-CN" altLang="en-US" sz="1600" b="1" dirty="0">
              <a:latin typeface="黑体" panose="02010609060101010101" charset="-122"/>
              <a:ea typeface="黑体" panose="02010609060101010101" charset="-122"/>
              <a:cs typeface="+mj-cs"/>
              <a:sym typeface="+mn-ea"/>
            </a:endParaRPr>
          </a:p>
        </p:txBody>
      </p:sp>
      <p:sp>
        <p:nvSpPr>
          <p:cNvPr id="6" name="文本框 5"/>
          <p:cNvSpPr txBox="1"/>
          <p:nvPr/>
        </p:nvSpPr>
        <p:spPr>
          <a:xfrm>
            <a:off x="5827395" y="1192530"/>
            <a:ext cx="3043555" cy="1271270"/>
          </a:xfrm>
          <a:prstGeom prst="rect">
            <a:avLst/>
          </a:prstGeom>
          <a:noFill/>
          <a:ln>
            <a:solidFill>
              <a:schemeClr val="tx1">
                <a:lumMod val="50000"/>
                <a:lumOff val="50000"/>
              </a:schemeClr>
            </a:solidFill>
          </a:ln>
        </p:spPr>
        <p:txBody>
          <a:bodyPr wrap="square" rtlCol="0" anchor="t">
            <a:spAutoFit/>
          </a:bodyPr>
          <a:lstStyle/>
          <a:p>
            <a:pPr>
              <a:lnSpc>
                <a:spcPct val="120000"/>
              </a:lnSpc>
            </a:pPr>
            <a:r>
              <a:rPr lang="en-US" altLang="zh-CN" sz="1600" dirty="0">
                <a:latin typeface="仿宋" panose="02010609060101010101" charset="-122"/>
                <a:ea typeface="仿宋" panose="02010609060101010101" charset="-122"/>
                <a:cs typeface="仿宋" panose="02010609060101010101" charset="-122"/>
                <a:sym typeface="+mn-ea"/>
              </a:rPr>
              <a:t>1</a:t>
            </a:r>
            <a:r>
              <a:rPr lang="zh-CN" altLang="en-US" sz="1600" dirty="0">
                <a:latin typeface="仿宋" panose="02010609060101010101" charset="-122"/>
                <a:ea typeface="仿宋" panose="02010609060101010101" charset="-122"/>
                <a:cs typeface="仿宋" panose="02010609060101010101" charset="-122"/>
                <a:sym typeface="+mn-ea"/>
              </a:rPr>
              <a:t>、用词不准确；</a:t>
            </a:r>
            <a:endParaRPr lang="zh-CN" altLang="en-US" sz="1600" dirty="0">
              <a:latin typeface="仿宋" panose="02010609060101010101" charset="-122"/>
              <a:ea typeface="仿宋" panose="02010609060101010101" charset="-122"/>
              <a:cs typeface="仿宋" panose="02010609060101010101" charset="-122"/>
              <a:sym typeface="+mn-ea"/>
            </a:endParaRPr>
          </a:p>
          <a:p>
            <a:pPr>
              <a:lnSpc>
                <a:spcPct val="120000"/>
              </a:lnSpc>
            </a:pPr>
            <a:r>
              <a:rPr lang="en-US" altLang="zh-CN" sz="1600" dirty="0">
                <a:latin typeface="仿宋" panose="02010609060101010101" charset="-122"/>
                <a:ea typeface="仿宋" panose="02010609060101010101" charset="-122"/>
                <a:cs typeface="仿宋" panose="02010609060101010101" charset="-122"/>
                <a:sym typeface="+mn-ea"/>
              </a:rPr>
              <a:t>2</a:t>
            </a:r>
            <a:r>
              <a:rPr lang="zh-CN" altLang="en-US" sz="1600" dirty="0">
                <a:latin typeface="仿宋" panose="02010609060101010101" charset="-122"/>
                <a:ea typeface="仿宋" panose="02010609060101010101" charset="-122"/>
                <a:cs typeface="仿宋" panose="02010609060101010101" charset="-122"/>
                <a:sym typeface="+mn-ea"/>
              </a:rPr>
              <a:t>、拉杆只是本脚手架承力构件的一部分，不能代表全部承力特征。</a:t>
            </a:r>
            <a:endParaRPr lang="zh-CN" altLang="en-US" sz="1600" dirty="0">
              <a:latin typeface="仿宋" panose="02010609060101010101" charset="-122"/>
              <a:ea typeface="仿宋" panose="02010609060101010101" charset="-122"/>
              <a:cs typeface="仿宋" panose="02010609060101010101" charset="-122"/>
              <a:sym typeface="+mn-ea"/>
            </a:endParaRPr>
          </a:p>
        </p:txBody>
      </p:sp>
      <p:pic>
        <p:nvPicPr>
          <p:cNvPr id="22534" name="Picture 5" descr="http://www.civilcn.com/d/file/jianzhu/jzlw/jzjs/2014-05-04/127d0361fde3103569ffe78b1f1ad532.jpg"/>
          <p:cNvPicPr>
            <a:picLocks noChangeAspect="1"/>
          </p:cNvPicPr>
          <p:nvPr/>
        </p:nvPicPr>
        <p:blipFill>
          <a:blip r:embed="rId2"/>
          <a:stretch>
            <a:fillRect/>
          </a:stretch>
        </p:blipFill>
        <p:spPr>
          <a:xfrm>
            <a:off x="370205" y="2461260"/>
            <a:ext cx="2592328" cy="1944000"/>
          </a:xfrm>
          <a:prstGeom prst="rect">
            <a:avLst/>
          </a:prstGeom>
          <a:noFill/>
          <a:ln w="9525">
            <a:noFill/>
          </a:ln>
        </p:spPr>
      </p:pic>
      <p:pic>
        <p:nvPicPr>
          <p:cNvPr id="8" name="图片 7"/>
          <p:cNvPicPr>
            <a:picLocks noChangeAspect="1"/>
          </p:cNvPicPr>
          <p:nvPr/>
        </p:nvPicPr>
        <p:blipFill>
          <a:blip r:embed="rId3"/>
          <a:srcRect l="17764" t="9680" b="6561"/>
          <a:stretch>
            <a:fillRect/>
          </a:stretch>
        </p:blipFill>
        <p:spPr>
          <a:xfrm>
            <a:off x="3183890" y="2461260"/>
            <a:ext cx="2497451" cy="1908000"/>
          </a:xfrm>
          <a:prstGeom prst="rect">
            <a:avLst/>
          </a:prstGeom>
        </p:spPr>
      </p:pic>
      <p:sp>
        <p:nvSpPr>
          <p:cNvPr id="9" name="文本框 8"/>
          <p:cNvSpPr txBox="1"/>
          <p:nvPr/>
        </p:nvSpPr>
        <p:spPr>
          <a:xfrm>
            <a:off x="3408680" y="2045335"/>
            <a:ext cx="2536190" cy="337185"/>
          </a:xfrm>
          <a:prstGeom prst="rect">
            <a:avLst/>
          </a:prstGeom>
          <a:noFill/>
        </p:spPr>
        <p:txBody>
          <a:bodyPr wrap="square" rtlCol="0" anchor="t">
            <a:spAutoFit/>
          </a:bodyPr>
          <a:lstStyle/>
          <a:p>
            <a:r>
              <a:rPr lang="zh-CN" altLang="en-US" sz="1600" b="1" dirty="0">
                <a:latin typeface="黑体" panose="02010609060101010101" charset="-122"/>
                <a:ea typeface="黑体" panose="02010609060101010101" charset="-122"/>
                <a:cs typeface="+mj-cs"/>
                <a:sym typeface="+mn-ea"/>
              </a:rPr>
              <a:t>拉杆式悬挑脚手架</a:t>
            </a:r>
            <a:endParaRPr lang="zh-CN" altLang="en-US" sz="1600" b="1" dirty="0">
              <a:latin typeface="黑体" panose="02010609060101010101" charset="-122"/>
              <a:ea typeface="黑体" panose="02010609060101010101" charset="-122"/>
              <a:cs typeface="+mj-cs"/>
              <a:sym typeface="+mn-ea"/>
            </a:endParaRPr>
          </a:p>
        </p:txBody>
      </p:sp>
      <p:sp>
        <p:nvSpPr>
          <p:cNvPr id="10" name="文本框 9"/>
          <p:cNvSpPr txBox="1"/>
          <p:nvPr/>
        </p:nvSpPr>
        <p:spPr>
          <a:xfrm>
            <a:off x="5827395" y="2652395"/>
            <a:ext cx="3043555" cy="1565910"/>
          </a:xfrm>
          <a:prstGeom prst="rect">
            <a:avLst/>
          </a:prstGeom>
          <a:noFill/>
          <a:ln>
            <a:solidFill>
              <a:schemeClr val="tx1">
                <a:lumMod val="50000"/>
                <a:lumOff val="50000"/>
              </a:schemeClr>
            </a:solidFill>
          </a:ln>
        </p:spPr>
        <p:txBody>
          <a:bodyPr wrap="square" rtlCol="0" anchor="t">
            <a:spAutoFit/>
          </a:bodyPr>
          <a:lstStyle/>
          <a:p>
            <a:pPr>
              <a:lnSpc>
                <a:spcPct val="120000"/>
              </a:lnSpc>
            </a:pPr>
            <a:r>
              <a:rPr lang="zh-CN" sz="1600" dirty="0">
                <a:latin typeface="仿宋" panose="02010609060101010101" charset="-122"/>
                <a:ea typeface="仿宋" panose="02010609060101010101" charset="-122"/>
                <a:cs typeface="+mj-cs"/>
                <a:sym typeface="+mn-ea"/>
              </a:rPr>
              <a:t>我们分析架体承力特点与</a:t>
            </a:r>
            <a:r>
              <a:rPr lang="zh-CN" sz="1600" dirty="0">
                <a:solidFill>
                  <a:schemeClr val="accent2">
                    <a:lumMod val="75000"/>
                  </a:schemeClr>
                </a:solidFill>
                <a:latin typeface="仿宋" panose="02010609060101010101" charset="-122"/>
                <a:ea typeface="仿宋" panose="02010609060101010101" charset="-122"/>
                <a:cs typeface="+mj-cs"/>
                <a:sym typeface="+mn-ea"/>
              </a:rPr>
              <a:t>附着式升降脚手架</a:t>
            </a:r>
            <a:r>
              <a:rPr lang="zh-CN" sz="1600" dirty="0">
                <a:latin typeface="仿宋" panose="02010609060101010101" charset="-122"/>
                <a:ea typeface="仿宋" panose="02010609060101010101" charset="-122"/>
                <a:cs typeface="+mj-cs"/>
                <a:sym typeface="+mn-ea"/>
              </a:rPr>
              <a:t>类似，故参照其命名，将该架体命名为：附着式脚手架。</a:t>
            </a:r>
            <a:endParaRPr lang="zh-CN" sz="1600" dirty="0">
              <a:latin typeface="仿宋" panose="02010609060101010101" charset="-122"/>
              <a:ea typeface="仿宋" panose="02010609060101010101" charset="-122"/>
              <a:cs typeface="+mj-cs"/>
              <a:sym typeface="+mn-ea"/>
            </a:endParaRPr>
          </a:p>
          <a:p>
            <a:pPr>
              <a:lnSpc>
                <a:spcPct val="120000"/>
              </a:lnSpc>
            </a:pPr>
            <a:r>
              <a:rPr lang="zh-CN" sz="1600" b="1" u="sng" dirty="0">
                <a:solidFill>
                  <a:srgbClr val="C00000"/>
                </a:solidFill>
                <a:latin typeface="仿宋" panose="02010609060101010101" charset="-122"/>
                <a:ea typeface="仿宋" panose="02010609060101010101" charset="-122"/>
                <a:cs typeface="+mj-cs"/>
                <a:sym typeface="+mn-ea"/>
              </a:rPr>
              <a:t>拉杆、锚固支座、型钢</a:t>
            </a:r>
            <a:r>
              <a:rPr lang="zh-CN" sz="1600" dirty="0">
                <a:latin typeface="仿宋" panose="02010609060101010101" charset="-122"/>
                <a:ea typeface="仿宋" panose="02010609060101010101" charset="-122"/>
                <a:cs typeface="+mj-cs"/>
                <a:sym typeface="+mn-ea"/>
              </a:rPr>
              <a:t>等承力构件统称为附着</a:t>
            </a:r>
            <a:r>
              <a:rPr lang="zh-CN" sz="1600" b="1" u="sng" dirty="0">
                <a:solidFill>
                  <a:srgbClr val="C00000"/>
                </a:solidFill>
                <a:latin typeface="仿宋" panose="02010609060101010101" charset="-122"/>
                <a:ea typeface="仿宋" panose="02010609060101010101" charset="-122"/>
                <a:cs typeface="+mj-cs"/>
                <a:sym typeface="+mn-ea"/>
              </a:rPr>
              <a:t>支承</a:t>
            </a:r>
            <a:r>
              <a:rPr lang="zh-CN" sz="1600" dirty="0">
                <a:latin typeface="仿宋" panose="02010609060101010101" charset="-122"/>
                <a:ea typeface="仿宋" panose="02010609060101010101" charset="-122"/>
                <a:cs typeface="+mj-cs"/>
                <a:sym typeface="+mn-ea"/>
              </a:rPr>
              <a:t>结构。</a:t>
            </a:r>
            <a:endParaRPr lang="zh-CN" sz="1600" dirty="0">
              <a:latin typeface="仿宋" panose="02010609060101010101" charset="-122"/>
              <a:ea typeface="仿宋" panose="02010609060101010101" charset="-122"/>
              <a:cs typeface="+mj-cs"/>
              <a:sym typeface="+mn-ea"/>
            </a:endParaRPr>
          </a:p>
        </p:txBody>
      </p:sp>
      <p:sp>
        <p:nvSpPr>
          <p:cNvPr id="11" name="文本框 10"/>
          <p:cNvSpPr txBox="1"/>
          <p:nvPr/>
        </p:nvSpPr>
        <p:spPr>
          <a:xfrm>
            <a:off x="572770" y="4404995"/>
            <a:ext cx="2011680" cy="337185"/>
          </a:xfrm>
          <a:prstGeom prst="rect">
            <a:avLst/>
          </a:prstGeom>
          <a:noFill/>
        </p:spPr>
        <p:txBody>
          <a:bodyPr wrap="none" rtlCol="0" anchor="t">
            <a:spAutoFit/>
          </a:bodyPr>
          <a:lstStyle/>
          <a:p>
            <a:r>
              <a:rPr lang="zh-CN" altLang="en-US" sz="1600" noProof="0" dirty="0">
                <a:ln>
                  <a:noFill/>
                </a:ln>
                <a:effectLst/>
                <a:uLnTx/>
                <a:uFillTx/>
                <a:latin typeface="黑体" panose="02010609060101010101" charset="-122"/>
                <a:ea typeface="黑体" panose="02010609060101010101" charset="-122"/>
                <a:sym typeface="+mn-ea"/>
              </a:rPr>
              <a:t>伸臂梁，锚固楼板上</a:t>
            </a:r>
            <a:endParaRPr lang="zh-CN" altLang="en-US" sz="1600" noProof="0" dirty="0">
              <a:ln>
                <a:noFill/>
              </a:ln>
              <a:effectLst/>
              <a:uLnTx/>
              <a:uFillTx/>
              <a:latin typeface="黑体" panose="02010609060101010101" charset="-122"/>
              <a:ea typeface="黑体" panose="02010609060101010101" charset="-122"/>
              <a:sym typeface="+mn-ea"/>
            </a:endParaRPr>
          </a:p>
        </p:txBody>
      </p:sp>
      <p:sp>
        <p:nvSpPr>
          <p:cNvPr id="12" name="文本框 11"/>
          <p:cNvSpPr txBox="1"/>
          <p:nvPr/>
        </p:nvSpPr>
        <p:spPr>
          <a:xfrm>
            <a:off x="3410585" y="4369435"/>
            <a:ext cx="1808480" cy="337185"/>
          </a:xfrm>
          <a:prstGeom prst="rect">
            <a:avLst/>
          </a:prstGeom>
          <a:noFill/>
        </p:spPr>
        <p:txBody>
          <a:bodyPr wrap="none" rtlCol="0" anchor="t">
            <a:spAutoFit/>
          </a:bodyPr>
          <a:lstStyle/>
          <a:p>
            <a:r>
              <a:rPr lang="zh-CN" altLang="en-US" sz="1600" noProof="0" dirty="0">
                <a:ln>
                  <a:noFill/>
                </a:ln>
                <a:effectLst/>
                <a:uLnTx/>
                <a:uFillTx/>
                <a:latin typeface="黑体" panose="02010609060101010101" charset="-122"/>
                <a:ea typeface="黑体" panose="02010609060101010101" charset="-122"/>
                <a:sym typeface="+mn-ea"/>
              </a:rPr>
              <a:t>悬臂梁，锚固梁侧</a:t>
            </a:r>
            <a:endParaRPr lang="zh-CN" altLang="en-US" sz="1600" noProof="0" dirty="0">
              <a:ln>
                <a:noFill/>
              </a:ln>
              <a:effectLst/>
              <a:uLnTx/>
              <a:uFillTx/>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467360" y="658495"/>
            <a:ext cx="4626610" cy="1861185"/>
          </a:xfrm>
          <a:prstGeom prst="rect">
            <a:avLst/>
          </a:prstGeom>
          <a:solidFill>
            <a:schemeClr val="bg1">
              <a:lumMod val="95000"/>
            </a:schemeClr>
          </a:solidFill>
          <a:ln w="9525">
            <a:solidFill>
              <a:schemeClr val="accent1"/>
            </a:solidFill>
            <a:prstDash val="sysDash"/>
          </a:ln>
          <a:effectLst>
            <a:glow>
              <a:schemeClr val="accent1">
                <a:alpha val="97000"/>
              </a:schemeClr>
            </a:glow>
            <a:outerShdw blurRad="50800" dist="38100" dir="18900000" algn="b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solidFill>
                  <a:schemeClr val="tx1"/>
                </a:solidFill>
                <a:latin typeface="黑体" panose="02010609060101010101" charset="-122"/>
                <a:ea typeface="黑体" panose="02010609060101010101" charset="-122"/>
                <a:cs typeface="黑体" panose="02010609060101010101" charset="-122"/>
              </a:rPr>
              <a:t>4.2.3  附着支座应符合下列规定：</a:t>
            </a:r>
            <a:endParaRPr sz="160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3  对于转角部位，</a:t>
            </a:r>
            <a:r>
              <a:rPr sz="1600" u="sng">
                <a:solidFill>
                  <a:srgbClr val="C00000"/>
                </a:solidFill>
                <a:latin typeface="黑体" panose="02010609060101010101" charset="-122"/>
                <a:ea typeface="黑体" panose="02010609060101010101" charset="-122"/>
                <a:cs typeface="黑体" panose="02010609060101010101" charset="-122"/>
              </a:rPr>
              <a:t>当采用预埋钢板焊接的支座形式时</a:t>
            </a:r>
            <a:r>
              <a:rPr sz="1600">
                <a:latin typeface="黑体" panose="02010609060101010101" charset="-122"/>
                <a:ea typeface="黑体" panose="02010609060101010101" charset="-122"/>
                <a:cs typeface="黑体" panose="02010609060101010101" charset="-122"/>
              </a:rPr>
              <a:t>，预埋于主体结构的钢板厚度不小于12mm；焊缝应满足</a:t>
            </a:r>
            <a:r>
              <a:rPr lang="zh-CN" sz="1600">
                <a:latin typeface="黑体" panose="02010609060101010101" charset="-122"/>
                <a:ea typeface="黑体" panose="02010609060101010101" charset="-122"/>
                <a:cs typeface="黑体" panose="02010609060101010101" charset="-122"/>
              </a:rPr>
              <a:t>现行国家标准</a:t>
            </a:r>
            <a:r>
              <a:rPr sz="1600">
                <a:latin typeface="黑体" panose="02010609060101010101" charset="-122"/>
                <a:ea typeface="黑体" panose="02010609060101010101" charset="-122"/>
                <a:cs typeface="黑体" panose="02010609060101010101" charset="-122"/>
              </a:rPr>
              <a:t>《钢结构设计标准》GB50017、《钢结构焊接规范》GB50661相关条文要求。</a:t>
            </a:r>
            <a:r>
              <a:rPr sz="1600">
                <a:solidFill>
                  <a:schemeClr val="tx1"/>
                </a:solidFill>
                <a:latin typeface="黑体" panose="02010609060101010101" charset="-122"/>
                <a:ea typeface="黑体" panose="02010609060101010101" charset="-122"/>
                <a:cs typeface="黑体" panose="02010609060101010101" charset="-122"/>
              </a:rPr>
              <a:t>。</a:t>
            </a:r>
            <a:endParaRPr sz="1600">
              <a:solidFill>
                <a:schemeClr val="tx1"/>
              </a:solidFill>
              <a:latin typeface="黑体" panose="02010609060101010101" charset="-122"/>
              <a:ea typeface="黑体" panose="02010609060101010101" charset="-122"/>
              <a:cs typeface="黑体"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sp>
        <p:nvSpPr>
          <p:cNvPr id="23" name="文本框 22"/>
          <p:cNvSpPr txBox="1"/>
          <p:nvPr/>
        </p:nvSpPr>
        <p:spPr>
          <a:xfrm>
            <a:off x="590550" y="2743200"/>
            <a:ext cx="4380230" cy="1383030"/>
          </a:xfrm>
          <a:prstGeom prst="rect">
            <a:avLst/>
          </a:prstGeom>
          <a:noFill/>
          <a:ln w="9525">
            <a:solidFill>
              <a:schemeClr val="bg2">
                <a:lumMod val="75000"/>
              </a:schemeClr>
            </a:solidFill>
          </a:ln>
        </p:spPr>
        <p:txBody>
          <a:bodyPr wrap="square">
            <a:spAutoFit/>
          </a:bodyPr>
          <a:lstStyle/>
          <a:p>
            <a:pPr marL="285750" indent="-285750">
              <a:lnSpc>
                <a:spcPct val="120000"/>
              </a:lnSpc>
              <a:buFont typeface="Wingdings" panose="05000000000000000000" charset="0"/>
              <a:buChar char="p"/>
            </a:pPr>
            <a:r>
              <a:rPr sz="1400">
                <a:solidFill>
                  <a:schemeClr val="tx1"/>
                </a:solidFill>
                <a:latin typeface="仿宋" panose="02010609060101010101" charset="-122"/>
                <a:ea typeface="仿宋" panose="02010609060101010101" charset="-122"/>
                <a:cs typeface="仿宋" panose="02010609060101010101" charset="-122"/>
              </a:rPr>
              <a:t>在转角部位，可采用预埋钢板焊接，钢板可通过带弯钩的钢筋（可选用直径为12mm的圆钢）预先固定在结构钢筋上</a:t>
            </a:r>
            <a:r>
              <a:rPr lang="zh-CN" sz="1400">
                <a:solidFill>
                  <a:schemeClr val="tx1"/>
                </a:solidFill>
                <a:latin typeface="仿宋" panose="02010609060101010101" charset="-122"/>
                <a:ea typeface="仿宋" panose="02010609060101010101" charset="-122"/>
                <a:cs typeface="仿宋" panose="02010609060101010101" charset="-122"/>
              </a:rPr>
              <a:t>。</a:t>
            </a:r>
            <a:endParaRPr lang="zh-CN" sz="1400">
              <a:solidFill>
                <a:schemeClr val="tx1"/>
              </a:solidFill>
              <a:latin typeface="仿宋" panose="02010609060101010101" charset="-122"/>
              <a:ea typeface="仿宋" panose="02010609060101010101" charset="-122"/>
              <a:cs typeface="仿宋" panose="02010609060101010101" charset="-122"/>
            </a:endParaRPr>
          </a:p>
          <a:p>
            <a:pPr marL="285750" indent="-285750">
              <a:lnSpc>
                <a:spcPct val="120000"/>
              </a:lnSpc>
              <a:buFont typeface="Wingdings" panose="05000000000000000000" charset="0"/>
              <a:buChar char="p"/>
            </a:pPr>
            <a:r>
              <a:rPr lang="zh-CN" sz="1400">
                <a:latin typeface="仿宋" panose="02010609060101010101" charset="-122"/>
                <a:ea typeface="仿宋" panose="02010609060101010101" charset="-122"/>
                <a:cs typeface="仿宋" panose="02010609060101010101" charset="-122"/>
                <a:sym typeface="+mn-ea"/>
              </a:rPr>
              <a:t>钢板过薄将易引起支座变形，焊缝不达标影响安全承载。</a:t>
            </a:r>
            <a:endParaRPr lang="zh-CN" sz="1400">
              <a:solidFill>
                <a:schemeClr val="tx1"/>
              </a:solidFill>
              <a:latin typeface="仿宋" panose="02010609060101010101" charset="-122"/>
              <a:ea typeface="仿宋" panose="02010609060101010101" charset="-122"/>
              <a:cs typeface="仿宋" panose="02010609060101010101" charset="-122"/>
            </a:endParaRPr>
          </a:p>
        </p:txBody>
      </p:sp>
      <p:pic>
        <p:nvPicPr>
          <p:cNvPr id="25" name="Picture 3" descr="C:\Users\lenovo\Desktop\企业简介PPT\正面（项目图片）\3-恒河广场项目.jpg"/>
          <p:cNvPicPr>
            <a:picLocks noChangeArrowheads="1"/>
          </p:cNvPicPr>
          <p:nvPr/>
        </p:nvPicPr>
        <p:blipFill>
          <a:blip r:embed="rId1" cstate="print"/>
          <a:srcRect/>
          <a:stretch>
            <a:fillRect/>
          </a:stretch>
        </p:blipFill>
        <p:spPr bwMode="auto">
          <a:xfrm>
            <a:off x="5579745" y="2180590"/>
            <a:ext cx="2081530" cy="2280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9" name="图片 6"/>
          <p:cNvPicPr>
            <a:picLocks noChangeAspect="1"/>
          </p:cNvPicPr>
          <p:nvPr/>
        </p:nvPicPr>
        <p:blipFill>
          <a:blip r:embed="rId2"/>
          <a:stretch>
            <a:fillRect/>
          </a:stretch>
        </p:blipFill>
        <p:spPr>
          <a:xfrm>
            <a:off x="5610860" y="2215198"/>
            <a:ext cx="2050784" cy="2196000"/>
          </a:xfrm>
          <a:prstGeom prst="rect">
            <a:avLst/>
          </a:prstGeom>
          <a:noFill/>
          <a:ln w="9525">
            <a:noFill/>
          </a:ln>
        </p:spPr>
      </p:pic>
      <p:pic>
        <p:nvPicPr>
          <p:cNvPr id="31" name="Picture 3" descr="C:\Users\lenovo\Desktop\企业简介PPT\正面（项目图片）\3-恒河广场项目.jpg"/>
          <p:cNvPicPr>
            <a:picLocks noChangeAspect="1" noChangeArrowheads="1"/>
          </p:cNvPicPr>
          <p:nvPr/>
        </p:nvPicPr>
        <p:blipFill>
          <a:blip r:embed="rId1" cstate="print"/>
          <a:srcRect/>
          <a:stretch>
            <a:fillRect/>
          </a:stretch>
        </p:blipFill>
        <p:spPr bwMode="auto">
          <a:xfrm>
            <a:off x="7190740" y="918210"/>
            <a:ext cx="1672590" cy="1417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5"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94233" y="940117"/>
            <a:ext cx="1650939" cy="13680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4431665" y="411480"/>
            <a:ext cx="4406900" cy="3041015"/>
          </a:xfrm>
          <a:prstGeom prst="rect">
            <a:avLst/>
          </a:prstGeom>
          <a:solidFill>
            <a:schemeClr val="bg1">
              <a:lumMod val="95000"/>
            </a:schemeClr>
          </a:solidFill>
          <a:ln w="9525">
            <a:solidFill>
              <a:schemeClr val="bg2">
                <a:lumMod val="60000"/>
                <a:lumOff val="40000"/>
              </a:schemeClr>
            </a:solidFill>
            <a:prstDash val="sysDash"/>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4.2.4  附着支承结构采用上拉式时，其构造应满足下列要求：</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4  钢拉杆与悬挑钢梁端部必须进行可靠连接，</a:t>
            </a:r>
            <a:r>
              <a:rPr sz="1600" u="sng">
                <a:solidFill>
                  <a:srgbClr val="C00000"/>
                </a:solidFill>
                <a:latin typeface="黑体" panose="02010609060101010101" charset="-122"/>
                <a:ea typeface="黑体" panose="02010609060101010101" charset="-122"/>
                <a:cs typeface="黑体" panose="02010609060101010101" charset="-122"/>
              </a:rPr>
              <a:t>每根悬挑钢梁必须设置1根或1根以上的钢拉杆，</a:t>
            </a:r>
            <a:r>
              <a:rPr sz="1600">
                <a:latin typeface="黑体" panose="02010609060101010101" charset="-122"/>
                <a:ea typeface="黑体" panose="02010609060101010101" charset="-122"/>
                <a:cs typeface="黑体" panose="02010609060101010101" charset="-122"/>
              </a:rPr>
              <a:t>且应同时满足下列要求：</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1）悬挑长度小于且等于1800mm时，至少设置一根钢拉杆；</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2）</a:t>
            </a:r>
            <a:r>
              <a:rPr sz="1600" u="sng">
                <a:solidFill>
                  <a:srgbClr val="0070C0"/>
                </a:solidFill>
                <a:latin typeface="黑体" panose="02010609060101010101" charset="-122"/>
                <a:ea typeface="黑体" panose="02010609060101010101" charset="-122"/>
                <a:cs typeface="黑体" panose="02010609060101010101" charset="-122"/>
              </a:rPr>
              <a:t>悬挑长度</a:t>
            </a:r>
            <a:r>
              <a:rPr sz="1600">
                <a:latin typeface="黑体" panose="02010609060101010101" charset="-122"/>
                <a:ea typeface="黑体" panose="02010609060101010101" charset="-122"/>
                <a:cs typeface="黑体" panose="02010609060101010101" charset="-122"/>
              </a:rPr>
              <a:t>大于1800mm且不大于3000mm时，至少设置内外两根钢拉杆；</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3）钢拉杆与水平面夹角应为45°~60°。</a:t>
            </a:r>
            <a:endParaRPr sz="1600">
              <a:latin typeface="黑体" panose="02010609060101010101" charset="-122"/>
              <a:ea typeface="黑体" panose="02010609060101010101" charset="-122"/>
              <a:cs typeface="黑体"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4  </a:t>
            </a:r>
            <a:r>
              <a:rPr lang="zh-CN" altLang="en-US" b="1" noProof="0" dirty="0">
                <a:solidFill>
                  <a:srgbClr val="C00000"/>
                </a:solidFill>
                <a:latin typeface="微软雅黑" panose="020B0503020204020204" charset="-122"/>
                <a:ea typeface="微软雅黑" panose="020B0503020204020204" charset="-122"/>
                <a:sym typeface="+mn-ea"/>
              </a:rPr>
              <a:t>材料和构造</a:t>
            </a:r>
            <a:endParaRPr lang="zh-CN" altLang="en-US"/>
          </a:p>
        </p:txBody>
      </p:sp>
      <p:sp>
        <p:nvSpPr>
          <p:cNvPr id="2" name="文本框 1"/>
          <p:cNvSpPr txBox="1"/>
          <p:nvPr/>
        </p:nvSpPr>
        <p:spPr>
          <a:xfrm>
            <a:off x="539750" y="699770"/>
            <a:ext cx="3681095" cy="1383030"/>
          </a:xfrm>
          <a:prstGeom prst="rect">
            <a:avLst/>
          </a:prstGeom>
          <a:noFill/>
          <a:ln w="9525">
            <a:solidFill>
              <a:schemeClr val="bg2">
                <a:lumMod val="60000"/>
                <a:lumOff val="40000"/>
              </a:schemeClr>
            </a:solidFill>
          </a:ln>
        </p:spPr>
        <p:txBody>
          <a:bodyPr wrap="square">
            <a:spAutoFit/>
          </a:bodyPr>
          <a:lstStyle/>
          <a:p>
            <a:pPr>
              <a:lnSpc>
                <a:spcPct val="120000"/>
              </a:lnSpc>
            </a:pPr>
            <a:r>
              <a:rPr lang="zh-CN" sz="1400">
                <a:latin typeface="仿宋" panose="02010609060101010101" charset="-122"/>
                <a:ea typeface="仿宋" panose="02010609060101010101" charset="-122"/>
                <a:cs typeface="仿宋" panose="02010609060101010101" charset="-122"/>
              </a:rPr>
              <a:t>我们</a:t>
            </a:r>
            <a:r>
              <a:rPr lang="zh-CN" sz="1400" b="1">
                <a:solidFill>
                  <a:srgbClr val="0070C0"/>
                </a:solidFill>
                <a:latin typeface="仿宋" panose="02010609060101010101" charset="-122"/>
                <a:ea typeface="仿宋" panose="02010609060101010101" charset="-122"/>
                <a:cs typeface="仿宋" panose="02010609060101010101" charset="-122"/>
              </a:rPr>
              <a:t>建议</a:t>
            </a:r>
            <a:r>
              <a:rPr lang="zh-CN" sz="1400">
                <a:latin typeface="仿宋" panose="02010609060101010101" charset="-122"/>
                <a:ea typeface="仿宋" panose="02010609060101010101" charset="-122"/>
                <a:cs typeface="仿宋" panose="02010609060101010101" charset="-122"/>
              </a:rPr>
              <a:t>：采用刚性构件进行</a:t>
            </a:r>
            <a:r>
              <a:rPr lang="zh-CN" sz="1400">
                <a:latin typeface="仿宋" panose="02010609060101010101" charset="-122"/>
                <a:ea typeface="仿宋" panose="02010609060101010101" charset="-122"/>
                <a:cs typeface="仿宋" panose="02010609060101010101" charset="-122"/>
                <a:sym typeface="+mn-ea"/>
              </a:rPr>
              <a:t>吊拉卸荷。主要是考虑到现场操作人员对钢丝绳预紧的施工结果存在质量差异，易造成不平衡受力或不受力，后者对架体结构安全非常危险，不推荐使用。</a:t>
            </a:r>
            <a:endParaRPr lang="zh-CN" altLang="en-US" sz="1400" b="1" u="sng">
              <a:solidFill>
                <a:srgbClr val="0070C0"/>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39750" y="2275840"/>
            <a:ext cx="3680460" cy="1899920"/>
          </a:xfrm>
          <a:prstGeom prst="rect">
            <a:avLst/>
          </a:prstGeom>
          <a:noFill/>
          <a:ln w="9525">
            <a:solidFill>
              <a:schemeClr val="bg2">
                <a:lumMod val="60000"/>
                <a:lumOff val="40000"/>
              </a:schemeClr>
            </a:solidFill>
          </a:ln>
        </p:spPr>
        <p:txBody>
          <a:bodyPr wrap="square">
            <a:spAutoFit/>
          </a:bodyPr>
          <a:lstStyle/>
          <a:p>
            <a:pPr>
              <a:lnSpc>
                <a:spcPct val="120000"/>
              </a:lnSpc>
            </a:pPr>
            <a:r>
              <a:rPr lang="zh-CN" altLang="en-US" sz="1400">
                <a:latin typeface="仿宋" panose="02010609060101010101" charset="-122"/>
                <a:ea typeface="仿宋" panose="02010609060101010101" charset="-122"/>
                <a:cs typeface="仿宋" panose="02010609060101010101" charset="-122"/>
                <a:sym typeface="+mn-ea"/>
              </a:rPr>
              <a:t>附着式脚手架</a:t>
            </a:r>
            <a:r>
              <a:rPr lang="zh-CN" altLang="en-US" sz="1400" b="1" i="1" u="sng">
                <a:solidFill>
                  <a:srgbClr val="0070C0"/>
                </a:solidFill>
                <a:latin typeface="仿宋" panose="02010609060101010101" charset="-122"/>
                <a:ea typeface="仿宋" panose="02010609060101010101" charset="-122"/>
                <a:cs typeface="仿宋" panose="02010609060101010101" charset="-122"/>
                <a:sym typeface="+mn-ea"/>
              </a:rPr>
              <a:t>悬挑长度</a:t>
            </a:r>
            <a:r>
              <a:rPr lang="zh-CN" altLang="en-US" sz="1400">
                <a:latin typeface="仿宋" panose="02010609060101010101" charset="-122"/>
                <a:ea typeface="仿宋" panose="02010609060101010101" charset="-122"/>
                <a:cs typeface="仿宋" panose="02010609060101010101" charset="-122"/>
                <a:sym typeface="+mn-ea"/>
              </a:rPr>
              <a:t>，</a:t>
            </a:r>
            <a:r>
              <a:rPr lang="zh-CN" altLang="en-US" sz="1400" b="1" u="sng">
                <a:solidFill>
                  <a:srgbClr val="7030A0"/>
                </a:solidFill>
                <a:latin typeface="仿宋" panose="02010609060101010101" charset="-122"/>
                <a:ea typeface="仿宋" panose="02010609060101010101" charset="-122"/>
                <a:cs typeface="仿宋" panose="02010609060101010101" charset="-122"/>
                <a:sym typeface="+mn-ea"/>
              </a:rPr>
              <a:t>从附着处的结构构件外立面起算</a:t>
            </a:r>
            <a:r>
              <a:rPr lang="zh-CN" altLang="en-US" sz="1400">
                <a:latin typeface="仿宋" panose="02010609060101010101" charset="-122"/>
                <a:ea typeface="仿宋" panose="02010609060101010101" charset="-122"/>
                <a:cs typeface="仿宋" panose="02010609060101010101" charset="-122"/>
                <a:sym typeface="+mn-ea"/>
              </a:rPr>
              <a:t>。根据多个项目的实践经验，设计悬挑长度一般情况下不超过1.8m能满足施工需要，但在外悬挑阳台、转角等结构局部可能需要大悬挑。附着式脚手架要求悬挑长度不宜超过3m，</a:t>
            </a:r>
            <a:r>
              <a:rPr lang="zh-CN" altLang="en-US" sz="1400" b="1" u="sng">
                <a:solidFill>
                  <a:srgbClr val="0070C0"/>
                </a:solidFill>
                <a:latin typeface="仿宋" panose="02010609060101010101" charset="-122"/>
                <a:ea typeface="仿宋" panose="02010609060101010101" charset="-122"/>
                <a:cs typeface="仿宋" panose="02010609060101010101" charset="-122"/>
                <a:sym typeface="+mn-ea"/>
              </a:rPr>
              <a:t>超过3m的大悬挑需另行设计，并组织专家论证。</a:t>
            </a:r>
            <a:endParaRPr lang="zh-CN" altLang="en-US" sz="1400" b="1" u="sng">
              <a:solidFill>
                <a:srgbClr val="0070C0"/>
              </a:solidFill>
              <a:latin typeface="仿宋" panose="02010609060101010101" charset="-122"/>
              <a:ea typeface="仿宋" panose="02010609060101010101" charset="-122"/>
              <a:cs typeface="仿宋" panose="02010609060101010101" charset="-122"/>
              <a:sym typeface="+mn-ea"/>
            </a:endParaRPr>
          </a:p>
        </p:txBody>
      </p:sp>
      <p:sp>
        <p:nvSpPr>
          <p:cNvPr id="44" name="Freeform 241"/>
          <p:cNvSpPr>
            <a:spLocks noChangeAspect="1" noEditPoints="1" noChangeArrowheads="1"/>
          </p:cNvSpPr>
          <p:nvPr/>
        </p:nvSpPr>
        <p:spPr bwMode="auto">
          <a:xfrm>
            <a:off x="6200524" y="3890645"/>
            <a:ext cx="719218" cy="720000"/>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endParaRPr>
          </a:p>
        </p:txBody>
      </p:sp>
      <p:sp>
        <p:nvSpPr>
          <p:cNvPr id="43" name="Freeform 240"/>
          <p:cNvSpPr>
            <a:spLocks noChangeAspect="1" noEditPoints="1" noChangeArrowheads="1"/>
          </p:cNvSpPr>
          <p:nvPr/>
        </p:nvSpPr>
        <p:spPr bwMode="auto">
          <a:xfrm>
            <a:off x="7309552" y="4010659"/>
            <a:ext cx="791999" cy="792000"/>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anose="020B0503020204020204" charset="-122"/>
              <a:ea typeface="微软雅黑" panose="020B0503020204020204" charset="-122"/>
            </a:endParaRPr>
          </a:p>
        </p:txBody>
      </p:sp>
      <p:sp>
        <p:nvSpPr>
          <p:cNvPr id="3" name="Freeform 240"/>
          <p:cNvSpPr>
            <a:spLocks noChangeAspect="1" noEditPoints="1" noChangeArrowheads="1"/>
          </p:cNvSpPr>
          <p:nvPr/>
        </p:nvSpPr>
        <p:spPr bwMode="auto">
          <a:xfrm>
            <a:off x="5306762" y="4283074"/>
            <a:ext cx="503999" cy="504000"/>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1690688" y="1491298"/>
            <a:ext cx="1980000" cy="1980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51548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5  荷  载</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Loads</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74" name="Freeform 203"/>
          <p:cNvSpPr>
            <a:spLocks noChangeAspect="1" noEditPoints="1"/>
          </p:cNvSpPr>
          <p:nvPr/>
        </p:nvSpPr>
        <p:spPr bwMode="auto">
          <a:xfrm>
            <a:off x="2339958" y="2149756"/>
            <a:ext cx="711359" cy="684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62560" tIns="81280" rIns="162560" bIns="81280"/>
          <a:lstStyle/>
          <a:p>
            <a:pPr defTabSz="1219200">
              <a:defRPr/>
            </a:pPr>
            <a:endParaRPr lang="zh-CN" altLang="en-US" sz="3320">
              <a:solidFill>
                <a:prstClr val="black"/>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4211955" y="483870"/>
            <a:ext cx="4588510" cy="4220845"/>
          </a:xfrm>
          <a:prstGeom prst="rect">
            <a:avLst/>
          </a:prstGeom>
          <a:solidFill>
            <a:schemeClr val="bg1">
              <a:lumMod val="95000"/>
            </a:schemeClr>
          </a:solidFill>
          <a:ln w="9525">
            <a:solidFill>
              <a:schemeClr val="bg1">
                <a:lumMod val="65000"/>
              </a:schemeClr>
            </a:solidFill>
            <a:prstDash val="sysDash"/>
          </a:ln>
          <a:effectLst>
            <a:outerShdw blurRad="50800" dist="38100" dir="10800000" algn="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5.1.1  作用于脚手架的荷载可分为永久荷载（恒荷载）与可变荷载（活荷载）。</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5.1.2  脚手架永久荷载根据实际构造措施进行计算，并应包含下列项目：</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1  脚手架结构自重，包括附着支承结构和脚手架立杆、水平杆的自重； </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2  脚手板、安全网、栏杆等附件的自重；</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3  附着在脚手架上的标语等其他可按永久荷载计算的荷载。</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5.1.3  脚手架的可变荷载应包括下列项目：</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1  施工荷载：包括作业层上的人员、材料等的自重；</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2  风荷载；</a:t>
            </a:r>
            <a:endParaRPr sz="1600">
              <a:latin typeface="黑体" panose="02010609060101010101" charset="-122"/>
              <a:ea typeface="黑体" panose="02010609060101010101" charset="-122"/>
              <a:cs typeface="黑体" panose="02010609060101010101" charset="-122"/>
            </a:endParaRPr>
          </a:p>
          <a:p>
            <a:pPr>
              <a:lnSpc>
                <a:spcPct val="120000"/>
              </a:lnSpc>
            </a:pPr>
            <a:r>
              <a:rPr lang="en-US" sz="1600">
                <a:latin typeface="黑体" panose="02010609060101010101" charset="-122"/>
                <a:ea typeface="黑体" panose="02010609060101010101" charset="-122"/>
                <a:cs typeface="黑体" panose="02010609060101010101" charset="-122"/>
              </a:rPr>
              <a:t>    </a:t>
            </a:r>
            <a:r>
              <a:rPr sz="1600">
                <a:solidFill>
                  <a:srgbClr val="00B050"/>
                </a:solidFill>
                <a:latin typeface="黑体" panose="02010609060101010101" charset="-122"/>
                <a:ea typeface="黑体" panose="02010609060101010101" charset="-122"/>
                <a:cs typeface="黑体" panose="02010609060101010101" charset="-122"/>
              </a:rPr>
              <a:t>3  其他可变荷载。</a:t>
            </a:r>
            <a:endParaRPr sz="1600">
              <a:solidFill>
                <a:srgbClr val="00B050"/>
              </a:solidFill>
              <a:latin typeface="黑体" panose="02010609060101010101" charset="-122"/>
              <a:ea typeface="黑体" panose="02010609060101010101" charset="-122"/>
              <a:cs typeface="黑体" panose="02010609060101010101" charset="-122"/>
            </a:endParaRPr>
          </a:p>
        </p:txBody>
      </p:sp>
      <p:sp>
        <p:nvSpPr>
          <p:cNvPr id="9" name="矩形标注 8"/>
          <p:cNvSpPr/>
          <p:nvPr/>
        </p:nvSpPr>
        <p:spPr>
          <a:xfrm>
            <a:off x="467360" y="3435985"/>
            <a:ext cx="3600450" cy="1440180"/>
          </a:xfrm>
          <a:prstGeom prst="wedgeRectCallout">
            <a:avLst>
              <a:gd name="adj1" fmla="val 66613"/>
              <a:gd name="adj2" fmla="val 2469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39115" y="3507105"/>
            <a:ext cx="3392805" cy="1196975"/>
          </a:xfrm>
          <a:prstGeom prst="rect">
            <a:avLst/>
          </a:prstGeom>
          <a:noFill/>
          <a:ln w="9525">
            <a:noFill/>
          </a:ln>
        </p:spPr>
        <p:txBody>
          <a:bodyPr wrap="square">
            <a:spAutoFit/>
          </a:bodyPr>
          <a:lstStyle/>
          <a:p>
            <a:pPr>
              <a:lnSpc>
                <a:spcPct val="120000"/>
              </a:lnSpc>
            </a:pPr>
            <a:r>
              <a:rPr lang="zh-CN" sz="1200" b="1">
                <a:solidFill>
                  <a:schemeClr val="bg1"/>
                </a:solidFill>
                <a:latin typeface="仿宋" panose="02010609060101010101" charset="-122"/>
                <a:ea typeface="仿宋" panose="02010609060101010101" charset="-122"/>
                <a:cs typeface="仿宋" panose="02010609060101010101" charset="-122"/>
              </a:rPr>
              <a:t>根据《建筑施工脚手架安全技术统一标准》GB51210对其他可变荷载的说明，其他可变荷载是指除施工荷载、风荷载以外的其他所有可变荷载，包括振动荷载、冲击荷载、架体上移动的机具荷载等，应根据实际情况累计计算。</a:t>
            </a:r>
            <a:endParaRPr lang="zh-CN" sz="1200" b="1">
              <a:solidFill>
                <a:schemeClr val="bg1"/>
              </a:solidFill>
              <a:latin typeface="仿宋" panose="02010609060101010101" charset="-122"/>
              <a:ea typeface="仿宋" panose="02010609060101010101"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5  </a:t>
            </a:r>
            <a:r>
              <a:rPr lang="zh-CN" altLang="en-US" b="1" noProof="0" dirty="0">
                <a:solidFill>
                  <a:srgbClr val="C00000"/>
                </a:solidFill>
                <a:latin typeface="微软雅黑" panose="020B0503020204020204" charset="-122"/>
                <a:ea typeface="微软雅黑" panose="020B0503020204020204" charset="-122"/>
                <a:sym typeface="+mn-ea"/>
              </a:rPr>
              <a:t>荷载</a:t>
            </a:r>
            <a:endParaRPr lang="zh-CN" altLang="en-US"/>
          </a:p>
        </p:txBody>
      </p:sp>
      <p:sp>
        <p:nvSpPr>
          <p:cNvPr id="2" name="文本框 1"/>
          <p:cNvSpPr txBox="1"/>
          <p:nvPr/>
        </p:nvSpPr>
        <p:spPr>
          <a:xfrm>
            <a:off x="539115" y="1202690"/>
            <a:ext cx="3392170" cy="866140"/>
          </a:xfrm>
          <a:prstGeom prst="rect">
            <a:avLst/>
          </a:prstGeom>
          <a:noFill/>
          <a:ln>
            <a:solidFill>
              <a:schemeClr val="bg2">
                <a:lumMod val="60000"/>
                <a:lumOff val="40000"/>
              </a:schemeClr>
            </a:solidFill>
          </a:ln>
        </p:spPr>
        <p:txBody>
          <a:bodyPr wrap="square" rtlCol="0" anchor="t">
            <a:spAutoFit/>
          </a:bodyPr>
          <a:lstStyle/>
          <a:p>
            <a:pPr>
              <a:lnSpc>
                <a:spcPct val="120000"/>
              </a:lnSpc>
            </a:pPr>
            <a:r>
              <a:rPr lang="zh-CN" sz="1400">
                <a:latin typeface="仿宋" panose="02010609060101010101" charset="-122"/>
                <a:ea typeface="仿宋" panose="02010609060101010101" charset="-122"/>
                <a:cs typeface="仿宋" panose="02010609060101010101" charset="-122"/>
                <a:sym typeface="+mn-ea"/>
              </a:rPr>
              <a:t>根据《建筑结构荷载规范》GB50009的规定，参考《建筑施工脚手架安全技术统一标准》GB51210。</a:t>
            </a:r>
            <a:endParaRPr lang="zh-CN" altLang="en-US" sz="1400">
              <a:latin typeface="仿宋" panose="02010609060101010101" charset="-122"/>
              <a:ea typeface="仿宋" panose="02010609060101010101" charset="-122"/>
              <a:cs typeface="仿宋" panose="02010609060101010101" charset="-122"/>
              <a:sym typeface="+mn-ea"/>
            </a:endParaRPr>
          </a:p>
        </p:txBody>
      </p:sp>
      <p:grpSp>
        <p:nvGrpSpPr>
          <p:cNvPr id="19" name="组合 18"/>
          <p:cNvGrpSpPr/>
          <p:nvPr/>
        </p:nvGrpSpPr>
        <p:grpSpPr>
          <a:xfrm>
            <a:off x="594717" y="712237"/>
            <a:ext cx="1356392" cy="432536"/>
            <a:chOff x="814328" y="3219334"/>
            <a:chExt cx="1356392" cy="432536"/>
          </a:xfrm>
        </p:grpSpPr>
        <p:grpSp>
          <p:nvGrpSpPr>
            <p:cNvPr id="20" name="组合 19"/>
            <p:cNvGrpSpPr/>
            <p:nvPr/>
          </p:nvGrpSpPr>
          <p:grpSpPr>
            <a:xfrm>
              <a:off x="814328" y="3219334"/>
              <a:ext cx="1356392" cy="432536"/>
              <a:chOff x="2173927" y="3285519"/>
              <a:chExt cx="1721136" cy="548848"/>
            </a:xfrm>
          </p:grpSpPr>
          <p:grpSp>
            <p:nvGrpSpPr>
              <p:cNvPr id="21" name="组合 2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荷载分类</a:t>
              </a:r>
              <a:endParaRPr lang="zh-CN" altLang="en-US" dirty="0">
                <a:solidFill>
                  <a:schemeClr val="tx1">
                    <a:lumMod val="75000"/>
                    <a:lumOff val="25000"/>
                  </a:schemeClr>
                </a:solidFill>
                <a:latin typeface="+mn-ea"/>
              </a:endParaRPr>
            </a:p>
          </p:txBody>
        </p:sp>
      </p:grpSp>
      <p:sp>
        <p:nvSpPr>
          <p:cNvPr id="4" name="文本框 3"/>
          <p:cNvSpPr txBox="1"/>
          <p:nvPr/>
        </p:nvSpPr>
        <p:spPr>
          <a:xfrm>
            <a:off x="539750" y="2140585"/>
            <a:ext cx="3391535" cy="1124585"/>
          </a:xfrm>
          <a:prstGeom prst="rect">
            <a:avLst/>
          </a:prstGeom>
          <a:noFill/>
          <a:ln>
            <a:solidFill>
              <a:schemeClr val="bg2">
                <a:lumMod val="60000"/>
                <a:lumOff val="40000"/>
              </a:schemeClr>
            </a:solidFill>
          </a:ln>
        </p:spPr>
        <p:txBody>
          <a:bodyPr wrap="square" rtlCol="0">
            <a:spAutoFit/>
          </a:bodyPr>
          <a:lstStyle/>
          <a:p>
            <a:pPr algn="l">
              <a:lnSpc>
                <a:spcPct val="120000"/>
              </a:lnSpc>
            </a:pPr>
            <a:r>
              <a:rPr lang="zh-CN" sz="1400">
                <a:latin typeface="仿宋" panose="02010609060101010101" charset="-122"/>
                <a:ea typeface="仿宋" panose="02010609060101010101" charset="-122"/>
                <a:cs typeface="仿宋" panose="02010609060101010101" charset="-122"/>
                <a:sym typeface="+mn-ea"/>
              </a:rPr>
              <a:t>标语、广告设施在脚手架上客观存在，采用禁止悬挂的方法往往难以奏效。为保证脚手架安全，鉴于增加的广告自重、作用范围等相对固定，故划分为永久荷载。</a:t>
            </a:r>
            <a:endParaRPr lang="zh-CN" altLang="en-US" sz="1400">
              <a:latin typeface="仿宋" panose="02010609060101010101" charset="-122"/>
              <a:ea typeface="仿宋" panose="02010609060101010101" charset="-122"/>
              <a:cs typeface="仿宋" panose="02010609060101010101" charset="-122"/>
            </a:endParaRPr>
          </a:p>
        </p:txBody>
      </p:sp>
      <p:sp>
        <p:nvSpPr>
          <p:cNvPr id="15" name="矩形 14"/>
          <p:cNvSpPr/>
          <p:nvPr/>
        </p:nvSpPr>
        <p:spPr>
          <a:xfrm>
            <a:off x="4716145" y="4343400"/>
            <a:ext cx="1645920" cy="288925"/>
          </a:xfrm>
          <a:prstGeom prst="rect">
            <a:avLst/>
          </a:prstGeom>
          <a:solidFill>
            <a:schemeClr val="tx1">
              <a:lumMod val="65000"/>
              <a:lumOff val="35000"/>
              <a:alpha val="45000"/>
            </a:schemeClr>
          </a:solidFill>
          <a:effectLst>
            <a:outerShdw blurRad="50800" dist="50800" dir="5400000" algn="ctr" rotWithShape="0">
              <a:schemeClr val="bg2">
                <a:lumMod val="40000"/>
                <a:lumOff val="60000"/>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4660265" y="772795"/>
            <a:ext cx="3961130" cy="1565910"/>
          </a:xfrm>
          <a:prstGeom prst="rect">
            <a:avLst/>
          </a:prstGeom>
          <a:solidFill>
            <a:schemeClr val="bg1">
              <a:lumMod val="95000"/>
            </a:schemeClr>
          </a:solidFill>
          <a:ln w="9525">
            <a:solidFill>
              <a:schemeClr val="accent1"/>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gn="l">
              <a:lnSpc>
                <a:spcPct val="120000"/>
              </a:lnSpc>
              <a:buClrTx/>
              <a:buSzTx/>
              <a:buFontTx/>
            </a:pPr>
            <a:r>
              <a:rPr sz="1600">
                <a:latin typeface="黑体" panose="02010609060101010101" charset="-122"/>
                <a:ea typeface="黑体" panose="02010609060101010101" charset="-122"/>
                <a:cs typeface="黑体" panose="02010609060101010101" charset="-122"/>
                <a:sym typeface="+mn-ea"/>
              </a:rPr>
              <a:t>5.2.2  脚手架可变荷载标准值的取值应符合下列规定：</a:t>
            </a:r>
            <a:endParaRPr sz="1600">
              <a:latin typeface="黑体" panose="02010609060101010101" charset="-122"/>
              <a:ea typeface="黑体" panose="02010609060101010101" charset="-122"/>
              <a:cs typeface="黑体" panose="02010609060101010101" charset="-122"/>
              <a:sym typeface="+mn-ea"/>
            </a:endParaRPr>
          </a:p>
          <a:p>
            <a:pPr algn="l">
              <a:lnSpc>
                <a:spcPct val="120000"/>
              </a:lnSpc>
              <a:buClrTx/>
              <a:buSzTx/>
              <a:buFontTx/>
            </a:pPr>
            <a:r>
              <a:rPr sz="1600">
                <a:latin typeface="黑体" panose="02010609060101010101" charset="-122"/>
                <a:ea typeface="黑体" panose="02010609060101010101" charset="-122"/>
                <a:cs typeface="黑体" panose="02010609060101010101" charset="-122"/>
                <a:sym typeface="+mn-ea"/>
              </a:rPr>
              <a:t>    1  作业脚手架作业层上的施工荷载标准值应根据实际情况确定，且不应低于表5.2.2的规定。</a:t>
            </a:r>
            <a:endParaRPr sz="160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83235" y="3417570"/>
            <a:ext cx="4005580" cy="312420"/>
          </a:xfrm>
          <a:prstGeom prst="rect">
            <a:avLst/>
          </a:prstGeom>
          <a:solidFill>
            <a:schemeClr val="bg1">
              <a:lumMod val="65000"/>
            </a:schemeClr>
          </a:solidFill>
          <a:ln w="9525">
            <a:solidFill>
              <a:schemeClr val="bg2">
                <a:lumMod val="60000"/>
                <a:lumOff val="40000"/>
              </a:schemeClr>
            </a:solidFill>
          </a:ln>
        </p:spPr>
        <p:txBody>
          <a:bodyPr wrap="square">
            <a:spAutoFit/>
          </a:bodyPr>
          <a:lstStyle/>
          <a:p>
            <a:pPr>
              <a:lnSpc>
                <a:spcPct val="120000"/>
              </a:lnSpc>
            </a:pPr>
            <a:r>
              <a:rPr lang="zh-CN" sz="1200">
                <a:latin typeface="仿宋" panose="02010609060101010101" charset="-122"/>
                <a:ea typeface="仿宋" panose="02010609060101010101" charset="-122"/>
                <a:cs typeface="仿宋" panose="02010609060101010101" charset="-122"/>
              </a:rPr>
              <a:t>作业层上的施工荷载应符合设计要求，不得超载。</a:t>
            </a:r>
            <a:endParaRPr lang="zh-CN" sz="1200">
              <a:latin typeface="仿宋" panose="02010609060101010101" charset="-122"/>
              <a:ea typeface="仿宋" panose="02010609060101010101" charset="-122"/>
              <a:cs typeface="仿宋" panose="02010609060101010101" charset="-122"/>
            </a:endParaRPr>
          </a:p>
        </p:txBody>
      </p:sp>
      <p:sp>
        <p:nvSpPr>
          <p:cNvPr id="10" name="文本框 9"/>
          <p:cNvSpPr txBox="1"/>
          <p:nvPr/>
        </p:nvSpPr>
        <p:spPr>
          <a:xfrm>
            <a:off x="5005705" y="2357755"/>
            <a:ext cx="3311525" cy="275590"/>
          </a:xfrm>
          <a:prstGeom prst="rect">
            <a:avLst/>
          </a:prstGeom>
          <a:solidFill>
            <a:srgbClr val="C00000"/>
          </a:solidFill>
          <a:ln w="9525">
            <a:noFill/>
          </a:ln>
        </p:spPr>
        <p:txBody>
          <a:bodyPr wrap="square">
            <a:spAutoFit/>
          </a:bodyPr>
          <a:lstStyle/>
          <a:p>
            <a:pPr algn="ctr"/>
            <a:r>
              <a:rPr lang="zh-CN" sz="1200">
                <a:solidFill>
                  <a:schemeClr val="bg1"/>
                </a:solidFill>
                <a:latin typeface="黑体" panose="02010609060101010101" charset="-122"/>
                <a:ea typeface="黑体" panose="02010609060101010101" charset="-122"/>
                <a:cs typeface="黑体" panose="02010609060101010101" charset="-122"/>
              </a:rPr>
              <a:t>表</a:t>
            </a:r>
            <a:r>
              <a:rPr lang="en-US" sz="1200">
                <a:solidFill>
                  <a:schemeClr val="bg1"/>
                </a:solidFill>
                <a:latin typeface="黑体" panose="02010609060101010101" charset="-122"/>
                <a:ea typeface="黑体" panose="02010609060101010101" charset="-122"/>
                <a:cs typeface="黑体" panose="02010609060101010101" charset="-122"/>
              </a:rPr>
              <a:t>5.2.2  </a:t>
            </a:r>
            <a:r>
              <a:rPr lang="zh-CN" sz="1200">
                <a:solidFill>
                  <a:schemeClr val="bg1"/>
                </a:solidFill>
                <a:latin typeface="黑体" panose="02010609060101010101" charset="-122"/>
                <a:ea typeface="黑体" panose="02010609060101010101" charset="-122"/>
                <a:cs typeface="黑体" panose="02010609060101010101" charset="-122"/>
              </a:rPr>
              <a:t>作业脚手架上施工均布荷载标准值</a:t>
            </a:r>
            <a:endParaRPr lang="zh-CN" altLang="en-US" sz="1200">
              <a:solidFill>
                <a:schemeClr val="bg1"/>
              </a:solidFill>
              <a:latin typeface="黑体" panose="02010609060101010101" charset="-122"/>
              <a:ea typeface="黑体" panose="02010609060101010101" charset="-122"/>
              <a:cs typeface="黑体" panose="02010609060101010101" charset="-122"/>
            </a:endParaRPr>
          </a:p>
        </p:txBody>
      </p:sp>
      <p:graphicFrame>
        <p:nvGraphicFramePr>
          <p:cNvPr id="12" name="表格 11"/>
          <p:cNvGraphicFramePr/>
          <p:nvPr>
            <p:custDataLst>
              <p:tags r:id="rId1"/>
            </p:custDataLst>
          </p:nvPr>
        </p:nvGraphicFramePr>
        <p:xfrm>
          <a:off x="4715510" y="2698750"/>
          <a:ext cx="3907155" cy="914400"/>
        </p:xfrm>
        <a:graphic>
          <a:graphicData uri="http://schemas.openxmlformats.org/drawingml/2006/table">
            <a:tbl>
              <a:tblPr firstRow="1" bandRow="1">
                <a:tableStyleId>{5940675A-B579-460E-94D1-54222C63F5DA}</a:tableStyleId>
              </a:tblPr>
              <a:tblGrid>
                <a:gridCol w="1922145"/>
                <a:gridCol w="1985010"/>
              </a:tblGrid>
              <a:tr h="156210">
                <a:tc>
                  <a:txBody>
                    <a:bodyPr/>
                    <a:lstStyle/>
                    <a:p>
                      <a:pPr algn="ctr">
                        <a:buNone/>
                      </a:pPr>
                      <a:r>
                        <a:rPr lang="en-US" sz="1200">
                          <a:latin typeface="黑体" panose="02010609060101010101" charset="-122"/>
                          <a:ea typeface="黑体" panose="02010609060101010101" charset="-122"/>
                          <a:cs typeface="黑体" panose="02010609060101010101" charset="-122"/>
                        </a:rPr>
                        <a:t>类    别</a:t>
                      </a:r>
                      <a:endParaRPr lang="en-US" altLang="en-US" sz="1200">
                        <a:latin typeface="黑体" panose="02010609060101010101" charset="-122"/>
                        <a:ea typeface="黑体" panose="02010609060101010101" charset="-122"/>
                        <a:cs typeface="黑体" panose="02010609060101010101" charset="-122"/>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黑体" panose="02010609060101010101" charset="-122"/>
                        </a:rPr>
                        <a:t>标准值（kN/m</a:t>
                      </a:r>
                      <a:r>
                        <a:rPr lang="en-US" sz="1200" baseline="30000">
                          <a:latin typeface="黑体" panose="02010609060101010101" charset="-122"/>
                          <a:ea typeface="黑体" panose="02010609060101010101" charset="-122"/>
                          <a:cs typeface="黑体" panose="02010609060101010101" charset="-122"/>
                        </a:rPr>
                        <a:t>2</a:t>
                      </a:r>
                      <a:r>
                        <a:rPr lang="en-US" sz="1200">
                          <a:latin typeface="黑体" panose="02010609060101010101" charset="-122"/>
                          <a:ea typeface="黑体" panose="02010609060101010101" charset="-122"/>
                          <a:cs typeface="黑体" panose="02010609060101010101" charset="-122"/>
                        </a:rPr>
                        <a:t>）</a:t>
                      </a:r>
                      <a:endParaRPr lang="en-US" altLang="en-US" sz="1200">
                        <a:latin typeface="黑体" panose="02010609060101010101" charset="-122"/>
                        <a:ea typeface="黑体" panose="02010609060101010101" charset="-122"/>
                        <a:cs typeface="黑体" panose="02010609060101010101" charset="-122"/>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182880">
                <a:tc>
                  <a:txBody>
                    <a:bodyPr/>
                    <a:lstStyle/>
                    <a:p>
                      <a:pPr algn="ctr">
                        <a:buNone/>
                      </a:pPr>
                      <a:r>
                        <a:rPr lang="en-US" sz="1200">
                          <a:latin typeface="黑体" panose="02010609060101010101" charset="-122"/>
                          <a:ea typeface="黑体" panose="02010609060101010101" charset="-122"/>
                          <a:cs typeface="宋体" panose="02010600030101010101" pitchFamily="2" charset="-122"/>
                        </a:rPr>
                        <a:t>砌筑工程作业</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Times New Roman" panose="02020603050405020304" charset="0"/>
                        </a:rPr>
                        <a:t>3.0</a:t>
                      </a:r>
                      <a:endParaRPr lang="en-US" altLang="en-US" sz="1200">
                        <a:latin typeface="黑体" panose="02010609060101010101" charset="-122"/>
                        <a:ea typeface="黑体" panose="02010609060101010101" charset="-122"/>
                        <a:cs typeface="Times New Roman" panose="02020603050405020304" charset="0"/>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156210">
                <a:tc>
                  <a:txBody>
                    <a:bodyPr/>
                    <a:lstStyle/>
                    <a:p>
                      <a:pPr algn="ctr">
                        <a:buNone/>
                      </a:pPr>
                      <a:r>
                        <a:rPr lang="en-US" sz="1200">
                          <a:latin typeface="黑体" panose="02010609060101010101" charset="-122"/>
                          <a:ea typeface="黑体" panose="02010609060101010101" charset="-122"/>
                          <a:cs typeface="宋体" panose="02010600030101010101" pitchFamily="2" charset="-122"/>
                        </a:rPr>
                        <a:t>其他主体结构工程作业</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Times New Roman" panose="02020603050405020304" charset="0"/>
                        </a:rPr>
                        <a:t>2.0</a:t>
                      </a:r>
                      <a:endParaRPr lang="en-US" altLang="en-US" sz="1200">
                        <a:latin typeface="黑体" panose="02010609060101010101" charset="-122"/>
                        <a:ea typeface="黑体" panose="02010609060101010101" charset="-122"/>
                        <a:cs typeface="Times New Roman" panose="02020603050405020304" charset="0"/>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156210">
                <a:tc>
                  <a:txBody>
                    <a:bodyPr/>
                    <a:lstStyle/>
                    <a:p>
                      <a:pPr algn="ctr">
                        <a:buNone/>
                      </a:pPr>
                      <a:r>
                        <a:rPr lang="en-US" sz="1200">
                          <a:latin typeface="黑体" panose="02010609060101010101" charset="-122"/>
                          <a:ea typeface="黑体" panose="02010609060101010101" charset="-122"/>
                          <a:cs typeface="宋体" panose="02010600030101010101" pitchFamily="2" charset="-122"/>
                        </a:rPr>
                        <a:t>装饰装修作业</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Times New Roman" panose="02020603050405020304" charset="0"/>
                        </a:rPr>
                        <a:t>2.0</a:t>
                      </a:r>
                      <a:endParaRPr lang="en-US" altLang="en-US" sz="1200">
                        <a:latin typeface="黑体" panose="02010609060101010101" charset="-122"/>
                        <a:ea typeface="黑体" panose="02010609060101010101" charset="-122"/>
                        <a:cs typeface="Times New Roman" panose="02020603050405020304" charset="0"/>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156210">
                <a:tc>
                  <a:txBody>
                    <a:bodyPr/>
                    <a:lstStyle/>
                    <a:p>
                      <a:pPr algn="ctr">
                        <a:buNone/>
                      </a:pPr>
                      <a:r>
                        <a:rPr lang="en-US" sz="1200">
                          <a:latin typeface="黑体" panose="02010609060101010101" charset="-122"/>
                          <a:ea typeface="黑体" panose="02010609060101010101" charset="-122"/>
                          <a:cs typeface="宋体" panose="02010600030101010101" pitchFamily="2" charset="-122"/>
                        </a:rPr>
                        <a:t>防护作业</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Times New Roman" panose="02020603050405020304" charset="0"/>
                        </a:rPr>
                        <a:t>1.0</a:t>
                      </a:r>
                      <a:endParaRPr lang="en-US" altLang="en-US" sz="1200">
                        <a:latin typeface="黑体" panose="02010609060101010101" charset="-122"/>
                        <a:ea typeface="黑体" panose="02010609060101010101" charset="-122"/>
                        <a:cs typeface="Times New Roman" panose="02020603050405020304" charset="0"/>
                      </a:endParaRPr>
                    </a:p>
                  </a:txBody>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bl>
          </a:graphicData>
        </a:graphic>
      </p:graphicFrame>
      <p:sp>
        <p:nvSpPr>
          <p:cNvPr id="13" name="文本框 12"/>
          <p:cNvSpPr txBox="1"/>
          <p:nvPr/>
        </p:nvSpPr>
        <p:spPr>
          <a:xfrm>
            <a:off x="4660265" y="3515360"/>
            <a:ext cx="3961130" cy="1168400"/>
          </a:xfrm>
          <a:prstGeom prst="rect">
            <a:avLst/>
          </a:prstGeom>
          <a:noFill/>
          <a:ln w="9525">
            <a:noFill/>
          </a:ln>
        </p:spPr>
        <p:txBody>
          <a:bodyPr wrap="square">
            <a:spAutoFit/>
          </a:bodyPr>
          <a:lstStyle/>
          <a:p>
            <a:endParaRPr lang="zh-CN" sz="1000">
              <a:latin typeface="仿宋" panose="02010609060101010101" charset="-122"/>
              <a:ea typeface="仿宋" panose="02010609060101010101" charset="-122"/>
              <a:cs typeface="仿宋" panose="02010609060101010101" charset="-122"/>
            </a:endParaRPr>
          </a:p>
          <a:p>
            <a:r>
              <a:rPr lang="zh-CN" sz="1000">
                <a:latin typeface="仿宋" panose="02010609060101010101" charset="-122"/>
                <a:ea typeface="仿宋" panose="02010609060101010101" charset="-122"/>
                <a:cs typeface="仿宋" panose="02010609060101010101" charset="-122"/>
              </a:rPr>
              <a:t>注：</a:t>
            </a:r>
            <a:r>
              <a:rPr lang="zh-CN" sz="1000">
                <a:solidFill>
                  <a:schemeClr val="tx1"/>
                </a:solidFill>
                <a:latin typeface="仿宋" panose="02010609060101010101" charset="-122"/>
                <a:ea typeface="仿宋" panose="02010609060101010101" charset="-122"/>
                <a:cs typeface="仿宋" panose="02010609060101010101" charset="-122"/>
              </a:rPr>
              <a:t>1  斜梯施工荷载标准值按其水平投影面积计算，取值不应低于2.0kN/m</a:t>
            </a:r>
            <a:r>
              <a:rPr lang="en-US" sz="1000" baseline="30000">
                <a:solidFill>
                  <a:schemeClr val="tx1"/>
                </a:solidFill>
                <a:latin typeface="仿宋" panose="02010609060101010101" charset="-122"/>
                <a:ea typeface="仿宋" panose="02010609060101010101" charset="-122"/>
                <a:cs typeface="仿宋" panose="02010609060101010101" charset="-122"/>
              </a:rPr>
              <a:t>2</a:t>
            </a:r>
            <a:r>
              <a:rPr lang="zh-CN" sz="1000">
                <a:solidFill>
                  <a:schemeClr val="tx1"/>
                </a:solidFill>
                <a:latin typeface="仿宋" panose="02010609060101010101" charset="-122"/>
                <a:ea typeface="仿宋" panose="02010609060101010101" charset="-122"/>
                <a:cs typeface="仿宋" panose="02010609060101010101" charset="-122"/>
              </a:rPr>
              <a:t>；</a:t>
            </a:r>
            <a:endParaRPr lang="en-US" sz="1000">
              <a:solidFill>
                <a:schemeClr val="tx1"/>
              </a:solidFill>
              <a:latin typeface="仿宋" panose="02010609060101010101" charset="-122"/>
              <a:ea typeface="仿宋" panose="02010609060101010101" charset="-122"/>
              <a:cs typeface="仿宋" panose="02010609060101010101" charset="-122"/>
            </a:endParaRPr>
          </a:p>
          <a:p>
            <a:r>
              <a:rPr lang="en-US" sz="1000">
                <a:solidFill>
                  <a:schemeClr val="tx1"/>
                </a:solidFill>
                <a:latin typeface="仿宋" panose="02010609060101010101" charset="-122"/>
                <a:ea typeface="仿宋" panose="02010609060101010101" charset="-122"/>
                <a:cs typeface="仿宋" panose="02010609060101010101" charset="-122"/>
              </a:rPr>
              <a:t>    </a:t>
            </a:r>
            <a:r>
              <a:rPr lang="zh-CN" sz="1000">
                <a:solidFill>
                  <a:schemeClr val="tx1"/>
                </a:solidFill>
                <a:latin typeface="仿宋" panose="02010609060101010101" charset="-122"/>
                <a:ea typeface="仿宋" panose="02010609060101010101" charset="-122"/>
                <a:cs typeface="仿宋" panose="02010609060101010101" charset="-122"/>
              </a:rPr>
              <a:t>2  脚手架上同时存在2个作业层作业时，施工荷载取值不少于2层装饰装修作业施工荷载，即不小于4kN/m2；</a:t>
            </a:r>
            <a:endParaRPr lang="en-US" sz="1000">
              <a:solidFill>
                <a:schemeClr val="tx1"/>
              </a:solidFill>
              <a:latin typeface="仿宋" panose="02010609060101010101" charset="-122"/>
              <a:ea typeface="仿宋" panose="02010609060101010101" charset="-122"/>
              <a:cs typeface="仿宋" panose="02010609060101010101" charset="-122"/>
            </a:endParaRPr>
          </a:p>
          <a:p>
            <a:r>
              <a:rPr lang="en-US" sz="1000">
                <a:solidFill>
                  <a:schemeClr val="tx1"/>
                </a:solidFill>
                <a:latin typeface="仿宋" panose="02010609060101010101" charset="-122"/>
                <a:ea typeface="仿宋" panose="02010609060101010101" charset="-122"/>
                <a:cs typeface="仿宋" panose="02010609060101010101" charset="-122"/>
              </a:rPr>
              <a:t>    </a:t>
            </a:r>
            <a:r>
              <a:rPr lang="zh-CN" sz="1000">
                <a:solidFill>
                  <a:schemeClr val="tx1"/>
                </a:solidFill>
                <a:latin typeface="仿宋" panose="02010609060101010101" charset="-122"/>
                <a:ea typeface="仿宋" panose="02010609060101010101" charset="-122"/>
                <a:cs typeface="仿宋" panose="02010609060101010101" charset="-122"/>
              </a:rPr>
              <a:t>3  石材幕墙、玻璃幕墙等施工荷载较大的分项工程施工，应按实际情况采用。</a:t>
            </a:r>
            <a:endParaRPr lang="zh-CN" altLang="en-US" sz="1000">
              <a:solidFill>
                <a:schemeClr val="tx1"/>
              </a:solidFill>
              <a:latin typeface="仿宋" panose="02010609060101010101" charset="-122"/>
              <a:ea typeface="仿宋" panose="02010609060101010101" charset="-122"/>
              <a:cs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5  </a:t>
            </a:r>
            <a:r>
              <a:rPr lang="zh-CN" altLang="en-US" b="1" noProof="0" dirty="0">
                <a:solidFill>
                  <a:srgbClr val="C00000"/>
                </a:solidFill>
                <a:latin typeface="微软雅黑" panose="020B0503020204020204" charset="-122"/>
                <a:ea typeface="微软雅黑" panose="020B0503020204020204" charset="-122"/>
                <a:sym typeface="+mn-ea"/>
              </a:rPr>
              <a:t>荷载</a:t>
            </a:r>
            <a:endParaRPr lang="zh-CN" altLang="en-US"/>
          </a:p>
        </p:txBody>
      </p:sp>
      <p:sp>
        <p:nvSpPr>
          <p:cNvPr id="2" name="文本框 1"/>
          <p:cNvSpPr txBox="1"/>
          <p:nvPr/>
        </p:nvSpPr>
        <p:spPr>
          <a:xfrm>
            <a:off x="483235" y="1130300"/>
            <a:ext cx="3990975" cy="1641475"/>
          </a:xfrm>
          <a:prstGeom prst="rect">
            <a:avLst/>
          </a:prstGeom>
          <a:noFill/>
          <a:ln w="9525">
            <a:solidFill>
              <a:schemeClr val="bg2">
                <a:lumMod val="60000"/>
                <a:lumOff val="40000"/>
              </a:schemeClr>
            </a:solidFill>
          </a:ln>
        </p:spPr>
        <p:txBody>
          <a:bodyPr wrap="square">
            <a:spAutoFit/>
          </a:bodyPr>
          <a:lstStyle/>
          <a:p>
            <a:pPr>
              <a:lnSpc>
                <a:spcPct val="120000"/>
              </a:lnSpc>
            </a:pPr>
            <a:r>
              <a:rPr lang="zh-CN" sz="1400">
                <a:latin typeface="仿宋" panose="02010609060101010101" charset="-122"/>
                <a:ea typeface="仿宋" panose="02010609060101010101" charset="-122"/>
                <a:cs typeface="仿宋" panose="02010609060101010101" charset="-122"/>
                <a:sym typeface="+mn-ea"/>
              </a:rPr>
              <a:t>脚手架永久荷载标准值的取值参照现行标准《建筑结构荷载规范》GB50009，各构件自重标准值依据《建筑施工脚手架安全技术统一标准》GB51210-2016进行取值。</a:t>
            </a:r>
            <a:r>
              <a:rPr lang="zh-CN" sz="1400">
                <a:solidFill>
                  <a:schemeClr val="tx1"/>
                </a:solidFill>
                <a:latin typeface="仿宋" panose="02010609060101010101" charset="-122"/>
                <a:ea typeface="仿宋" panose="02010609060101010101" charset="-122"/>
                <a:cs typeface="仿宋" panose="02010609060101010101" charset="-122"/>
                <a:sym typeface="+mn-ea"/>
              </a:rPr>
              <a:t>需要说明的是</a:t>
            </a:r>
            <a:r>
              <a:rPr lang="zh-CN" altLang="en-US" sz="1400">
                <a:solidFill>
                  <a:schemeClr val="tx1"/>
                </a:solidFill>
                <a:latin typeface="仿宋" panose="02010609060101010101" charset="-122"/>
                <a:ea typeface="仿宋" panose="02010609060101010101" charset="-122"/>
                <a:cs typeface="仿宋" panose="02010609060101010101" charset="-122"/>
                <a:sym typeface="+mn-ea"/>
              </a:rPr>
              <a:t>：</a:t>
            </a:r>
            <a:r>
              <a:rPr lang="zh-CN" sz="1400">
                <a:latin typeface="仿宋" panose="02010609060101010101" charset="-122"/>
                <a:ea typeface="仿宋" panose="02010609060101010101" charset="-122"/>
                <a:cs typeface="仿宋" panose="02010609060101010101" charset="-122"/>
              </a:rPr>
              <a:t>采用钢笆网片时自重标准值按实际取用；当采用旧的木脚手板时，自重标准值适当增加。</a:t>
            </a:r>
            <a:endParaRPr lang="zh-CN" sz="1400">
              <a:latin typeface="仿宋" panose="02010609060101010101" charset="-122"/>
              <a:ea typeface="仿宋" panose="02010609060101010101" charset="-122"/>
              <a:cs typeface="仿宋" panose="02010609060101010101" charset="-122"/>
            </a:endParaRPr>
          </a:p>
        </p:txBody>
      </p:sp>
      <p:grpSp>
        <p:nvGrpSpPr>
          <p:cNvPr id="19" name="组合 18"/>
          <p:cNvGrpSpPr/>
          <p:nvPr/>
        </p:nvGrpSpPr>
        <p:grpSpPr>
          <a:xfrm>
            <a:off x="522962" y="568727"/>
            <a:ext cx="1356392" cy="432536"/>
            <a:chOff x="814328" y="3219334"/>
            <a:chExt cx="1356392" cy="432536"/>
          </a:xfrm>
        </p:grpSpPr>
        <p:grpSp>
          <p:nvGrpSpPr>
            <p:cNvPr id="20" name="组合 19"/>
            <p:cNvGrpSpPr/>
            <p:nvPr/>
          </p:nvGrpSpPr>
          <p:grpSpPr>
            <a:xfrm>
              <a:off x="814328" y="3219334"/>
              <a:ext cx="1356392" cy="432536"/>
              <a:chOff x="2173927" y="3285519"/>
              <a:chExt cx="1721136" cy="548848"/>
            </a:xfrm>
          </p:grpSpPr>
          <p:grpSp>
            <p:nvGrpSpPr>
              <p:cNvPr id="21" name="组合 2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荷载取值</a:t>
              </a:r>
              <a:endParaRPr lang="zh-CN" altLang="en-US" dirty="0">
                <a:solidFill>
                  <a:schemeClr val="tx1">
                    <a:lumMod val="75000"/>
                    <a:lumOff val="25000"/>
                  </a:schemeClr>
                </a:solidFill>
                <a:latin typeface="+mn-ea"/>
              </a:endParaRPr>
            </a:p>
          </p:txBody>
        </p:sp>
      </p:grpSp>
      <p:grpSp>
        <p:nvGrpSpPr>
          <p:cNvPr id="4" name="组合 3"/>
          <p:cNvGrpSpPr/>
          <p:nvPr/>
        </p:nvGrpSpPr>
        <p:grpSpPr>
          <a:xfrm>
            <a:off x="539750" y="2878455"/>
            <a:ext cx="2137410" cy="432414"/>
            <a:chOff x="814328" y="3219334"/>
            <a:chExt cx="1356392" cy="432536"/>
          </a:xfrm>
        </p:grpSpPr>
        <p:grpSp>
          <p:nvGrpSpPr>
            <p:cNvPr id="9" name="组合 8"/>
            <p:cNvGrpSpPr/>
            <p:nvPr/>
          </p:nvGrpSpPr>
          <p:grpSpPr>
            <a:xfrm>
              <a:off x="814328" y="3219334"/>
              <a:ext cx="1356392" cy="432536"/>
              <a:chOff x="2173927" y="3285519"/>
              <a:chExt cx="1721136" cy="548848"/>
            </a:xfrm>
          </p:grpSpPr>
          <p:grpSp>
            <p:nvGrpSpPr>
              <p:cNvPr id="15" name="组合 1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2307128" y="3420211"/>
                <a:ext cx="173933" cy="2741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75"/>
            <p:cNvSpPr txBox="1"/>
            <p:nvPr/>
          </p:nvSpPr>
          <p:spPr>
            <a:xfrm>
              <a:off x="1087542" y="3331761"/>
              <a:ext cx="872427" cy="21532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作业层荷载取值</a:t>
              </a:r>
              <a:endParaRPr lang="zh-CN" altLang="en-US" dirty="0">
                <a:solidFill>
                  <a:schemeClr val="tx1">
                    <a:lumMod val="75000"/>
                    <a:lumOff val="25000"/>
                  </a:schemeClr>
                </a:solidFill>
                <a:latin typeface="+mn-ea"/>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4500245" y="200660"/>
            <a:ext cx="4391660" cy="4742815"/>
          </a:xfrm>
          <a:prstGeom prst="rect">
            <a:avLst/>
          </a:prstGeom>
          <a:solidFill>
            <a:schemeClr val="bg1">
              <a:lumMod val="95000"/>
            </a:schemeClr>
          </a:solidFill>
          <a:ln w="9525">
            <a:noFill/>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zh-CN" sz="1400">
                <a:latin typeface="仿宋" panose="02010609060101010101" charset="-122"/>
                <a:ea typeface="仿宋" panose="02010609060101010101" charset="-122"/>
                <a:cs typeface="仿宋" panose="02010609060101010101" charset="-122"/>
              </a:rPr>
              <a:t>5.2.4  本条依据《建筑施工脚手架安全技术统一标准》GB51210-2016第5.1.7条进行取值，由于实际施工时，外脚手架须是全封闭状态，进而取消对敞开式脚手架相关取值的规定；此处与《建筑施工扣件式钢管脚手架安全技术规范》JGJ130-2011的相关条文不同，进一步说明如下：</a:t>
            </a:r>
            <a:endParaRPr lang="zh-CN" sz="1400">
              <a:latin typeface="仿宋" panose="02010609060101010101" charset="-122"/>
              <a:ea typeface="仿宋" panose="02010609060101010101" charset="-122"/>
              <a:cs typeface="仿宋" panose="02010609060101010101" charset="-122"/>
            </a:endParaRPr>
          </a:p>
          <a:p>
            <a:pPr>
              <a:lnSpc>
                <a:spcPct val="120000"/>
              </a:lnSpc>
            </a:pPr>
            <a:r>
              <a:rPr lang="zh-CN" sz="1400">
                <a:latin typeface="仿宋" panose="02010609060101010101" charset="-122"/>
                <a:ea typeface="仿宋" panose="02010609060101010101" charset="-122"/>
                <a:cs typeface="仿宋" panose="02010609060101010101" charset="-122"/>
              </a:rPr>
              <a:t>关于“敞开式脚手架”，《建筑施工扣件式钢管脚手架安全技术规范》JGJ130-2011依据原国家标准《建筑结构荷载规范》GB50009-2001表7.3.1第32项和第36项（《建筑结构荷载规范》GB50009-2012表8.3.1第31项和第33项）的规定计算，将脚手架视为桁架，且位于建筑外临边的敞开式架体。由于实际施工外脚手架均为全封闭状态，《建筑施工脚手架安全技术统一标准》GB51210-2016将“敞开的脚手架状况”更改为“敞开式支撑脚手架”，当脚手架用做支撑脚手架而非作业外脚手架时，允许敞开，并按规范取值计算其风荷载体型系数。由于本标准针对作业脚手架，而不做支撑脚手架使用，故取消相关的计算规定。</a:t>
            </a:r>
            <a:endParaRPr lang="zh-CN" sz="1400">
              <a:latin typeface="仿宋" panose="02010609060101010101" charset="-122"/>
              <a:ea typeface="仿宋" panose="02010609060101010101" charset="-122"/>
              <a:cs typeface="仿宋" panose="02010609060101010101" charset="-122"/>
            </a:endParaRPr>
          </a:p>
        </p:txBody>
      </p:sp>
      <p:graphicFrame>
        <p:nvGraphicFramePr>
          <p:cNvPr id="6" name="表格 5"/>
          <p:cNvGraphicFramePr/>
          <p:nvPr>
            <p:custDataLst>
              <p:tags r:id="rId1"/>
            </p:custDataLst>
          </p:nvPr>
        </p:nvGraphicFramePr>
        <p:xfrm>
          <a:off x="467360" y="1640840"/>
          <a:ext cx="3891915" cy="304800"/>
        </p:xfrm>
        <a:graphic>
          <a:graphicData uri="http://schemas.openxmlformats.org/drawingml/2006/table">
            <a:tbl>
              <a:tblPr firstRow="1" bandRow="1">
                <a:tableStyleId>{5940675A-B579-460E-94D1-54222C63F5DA}</a:tableStyleId>
              </a:tblPr>
              <a:tblGrid>
                <a:gridCol w="1547495"/>
                <a:gridCol w="1031240"/>
                <a:gridCol w="1313180"/>
              </a:tblGrid>
              <a:tr h="152400">
                <a:tc>
                  <a:txBody>
                    <a:bodyPr/>
                    <a:lstStyle/>
                    <a:p>
                      <a:pPr algn="ctr">
                        <a:buNone/>
                      </a:pPr>
                      <a:r>
                        <a:rPr lang="en-US" sz="1200">
                          <a:latin typeface="黑体" panose="02010609060101010101" charset="-122"/>
                          <a:ea typeface="黑体" panose="02010609060101010101" charset="-122"/>
                          <a:cs typeface="宋体" panose="02010600030101010101" pitchFamily="2" charset="-122"/>
                        </a:rPr>
                        <a:t>背靠建筑物的状况</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宋体" panose="02010600030101010101" pitchFamily="2" charset="-122"/>
                        </a:rPr>
                        <a:t>全封闭墙</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宋体" panose="02010600030101010101" pitchFamily="2" charset="-122"/>
                        </a:rPr>
                        <a:t>敞开、框架和开洞墙</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0">
                <a:tc>
                  <a:txBody>
                    <a:bodyPr/>
                    <a:lstStyle/>
                    <a:p>
                      <a:pPr algn="ctr">
                        <a:buNone/>
                      </a:pPr>
                      <a:r>
                        <a:rPr lang="en-US" sz="1200">
                          <a:latin typeface="黑体" panose="02010609060101010101" charset="-122"/>
                          <a:ea typeface="黑体" panose="02010609060101010101" charset="-122"/>
                          <a:cs typeface="宋体" panose="02010600030101010101" pitchFamily="2" charset="-122"/>
                        </a:rPr>
                        <a:t>全封闭作业脚手架</a:t>
                      </a:r>
                      <a:endParaRPr lang="en-US" altLang="en-US" sz="1200">
                        <a:latin typeface="黑体" panose="02010609060101010101" charset="-122"/>
                        <a:ea typeface="黑体"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宋体" panose="02010600030101010101" pitchFamily="2" charset="-122"/>
                        </a:rPr>
                        <a:t>1.0</a:t>
                      </a:r>
                      <a:r>
                        <a:rPr lang="en-US" sz="1200" i="1">
                          <a:latin typeface="黑体" panose="02010609060101010101" charset="-122"/>
                          <a:ea typeface="黑体" panose="02010609060101010101" charset="-122"/>
                          <a:cs typeface="宋体" panose="02010600030101010101" pitchFamily="2" charset="-122"/>
                        </a:rPr>
                        <a:t>φ</a:t>
                      </a:r>
                      <a:endParaRPr lang="en-US" altLang="en-US" sz="1200" i="1">
                        <a:latin typeface="黑体" panose="02010609060101010101" charset="-122"/>
                        <a:ea typeface="黑体"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黑体" panose="02010609060101010101" charset="-122"/>
                          <a:ea typeface="黑体" panose="02010609060101010101" charset="-122"/>
                          <a:cs typeface="宋体" panose="02010600030101010101" pitchFamily="2" charset="-122"/>
                        </a:rPr>
                        <a:t>1.3</a:t>
                      </a:r>
                      <a:r>
                        <a:rPr lang="en-US" sz="1200" i="1">
                          <a:latin typeface="黑体" panose="02010609060101010101" charset="-122"/>
                          <a:ea typeface="黑体" panose="02010609060101010101" charset="-122"/>
                          <a:cs typeface="宋体" panose="02010600030101010101" pitchFamily="2" charset="-122"/>
                        </a:rPr>
                        <a:t>φ</a:t>
                      </a:r>
                      <a:endParaRPr lang="en-US" altLang="en-US" sz="1200" i="1">
                        <a:latin typeface="黑体" panose="02010609060101010101" charset="-122"/>
                        <a:ea typeface="黑体"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bl>
          </a:graphicData>
        </a:graphic>
      </p:graphicFrame>
      <p:sp>
        <p:nvSpPr>
          <p:cNvPr id="7" name="文本框 6"/>
          <p:cNvSpPr txBox="1"/>
          <p:nvPr/>
        </p:nvSpPr>
        <p:spPr>
          <a:xfrm>
            <a:off x="960755" y="1281430"/>
            <a:ext cx="2944495" cy="275590"/>
          </a:xfrm>
          <a:prstGeom prst="rect">
            <a:avLst/>
          </a:prstGeom>
          <a:solidFill>
            <a:srgbClr val="C00000"/>
          </a:solidFill>
          <a:ln w="9525">
            <a:noFill/>
          </a:ln>
        </p:spPr>
        <p:txBody>
          <a:bodyPr wrap="square">
            <a:spAutoFit/>
          </a:bodyPr>
          <a:lstStyle/>
          <a:p>
            <a:r>
              <a:rPr lang="zh-CN" sz="1200" b="1">
                <a:solidFill>
                  <a:schemeClr val="bg1"/>
                </a:solidFill>
                <a:latin typeface="黑体" panose="02010609060101010101" charset="-122"/>
                <a:ea typeface="黑体" panose="02010609060101010101" charset="-122"/>
                <a:cs typeface="黑体" panose="02010609060101010101" charset="-122"/>
              </a:rPr>
              <a:t>表</a:t>
            </a:r>
            <a:r>
              <a:rPr lang="en-US" sz="1200" b="1">
                <a:solidFill>
                  <a:schemeClr val="bg1"/>
                </a:solidFill>
                <a:latin typeface="黑体" panose="02010609060101010101" charset="-122"/>
                <a:ea typeface="黑体" panose="02010609060101010101" charset="-122"/>
                <a:cs typeface="黑体" panose="02010609060101010101" charset="-122"/>
              </a:rPr>
              <a:t>5.2.4  </a:t>
            </a:r>
            <a:r>
              <a:rPr lang="zh-CN" sz="1200" b="1">
                <a:solidFill>
                  <a:schemeClr val="bg1"/>
                </a:solidFill>
                <a:latin typeface="黑体" panose="02010609060101010101" charset="-122"/>
                <a:ea typeface="黑体" panose="02010609060101010101" charset="-122"/>
                <a:cs typeface="黑体" panose="02010609060101010101" charset="-122"/>
              </a:rPr>
              <a:t>脚手架的风荷载体型系数</a:t>
            </a:r>
            <a:r>
              <a:rPr lang="en-US" sz="1200" b="1" i="1">
                <a:solidFill>
                  <a:schemeClr val="bg1"/>
                </a:solidFill>
                <a:latin typeface="黑体" panose="02010609060101010101" charset="-122"/>
                <a:ea typeface="黑体" panose="02010609060101010101" charset="-122"/>
                <a:cs typeface="黑体" panose="02010609060101010101" charset="-122"/>
              </a:rPr>
              <a:t>μs</a:t>
            </a:r>
            <a:endParaRPr lang="en-US" altLang="en-US" sz="1200" b="1" i="1">
              <a:solidFill>
                <a:schemeClr val="bg1"/>
              </a:solidFill>
              <a:latin typeface="黑体" panose="02010609060101010101" charset="-122"/>
              <a:ea typeface="黑体" panose="02010609060101010101" charset="-122"/>
              <a:cs typeface="黑体"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5  </a:t>
            </a:r>
            <a:r>
              <a:rPr lang="zh-CN" altLang="en-US" b="1" noProof="0" dirty="0">
                <a:solidFill>
                  <a:srgbClr val="C00000"/>
                </a:solidFill>
                <a:latin typeface="微软雅黑" panose="020B0503020204020204" charset="-122"/>
                <a:ea typeface="微软雅黑" panose="020B0503020204020204" charset="-122"/>
                <a:sym typeface="+mn-ea"/>
              </a:rPr>
              <a:t>荷载</a:t>
            </a:r>
            <a:endParaRPr lang="zh-CN" altLang="en-US"/>
          </a:p>
        </p:txBody>
      </p:sp>
      <p:sp>
        <p:nvSpPr>
          <p:cNvPr id="2" name="文本框 1"/>
          <p:cNvSpPr txBox="1"/>
          <p:nvPr/>
        </p:nvSpPr>
        <p:spPr>
          <a:xfrm>
            <a:off x="483235" y="2210435"/>
            <a:ext cx="3876040" cy="645160"/>
          </a:xfrm>
          <a:prstGeom prst="rect">
            <a:avLst/>
          </a:prstGeom>
          <a:noFill/>
          <a:ln w="9525">
            <a:noFill/>
          </a:ln>
        </p:spPr>
        <p:txBody>
          <a:bodyPr wrap="square">
            <a:spAutoFit/>
          </a:bodyPr>
          <a:lstStyle/>
          <a:p>
            <a:pPr>
              <a:lnSpc>
                <a:spcPct val="120000"/>
              </a:lnSpc>
            </a:pPr>
            <a:r>
              <a:rPr lang="zh-CN" sz="1000">
                <a:latin typeface="仿宋" panose="02010609060101010101" charset="-122"/>
                <a:ea typeface="仿宋" panose="02010609060101010101" charset="-122"/>
                <a:cs typeface="仿宋" panose="02010609060101010101" charset="-122"/>
              </a:rPr>
              <a:t>注：1  当采用密目安全网全封闭时，取</a:t>
            </a:r>
            <a:r>
              <a:rPr lang="zh-CN" sz="1000" i="1">
                <a:latin typeface="仿宋" panose="02010609060101010101" charset="-122"/>
                <a:ea typeface="仿宋" panose="02010609060101010101" charset="-122"/>
                <a:cs typeface="仿宋" panose="02010609060101010101" charset="-122"/>
              </a:rPr>
              <a:t>φ</a:t>
            </a:r>
            <a:r>
              <a:rPr lang="zh-CN" sz="1000">
                <a:latin typeface="仿宋" panose="02010609060101010101" charset="-122"/>
                <a:ea typeface="仿宋" panose="02010609060101010101" charset="-122"/>
                <a:cs typeface="仿宋" panose="02010609060101010101" charset="-122"/>
              </a:rPr>
              <a:t>=0.8，</a:t>
            </a:r>
            <a:r>
              <a:rPr lang="zh-CN" sz="1000" i="1">
                <a:latin typeface="仿宋" panose="02010609060101010101" charset="-122"/>
                <a:ea typeface="仿宋" panose="02010609060101010101" charset="-122"/>
                <a:cs typeface="仿宋" panose="02010609060101010101" charset="-122"/>
              </a:rPr>
              <a:t>μ</a:t>
            </a:r>
            <a:r>
              <a:rPr lang="zh-CN" sz="1000">
                <a:latin typeface="仿宋" panose="02010609060101010101" charset="-122"/>
                <a:ea typeface="仿宋" panose="02010609060101010101" charset="-122"/>
                <a:cs typeface="仿宋" panose="02010609060101010101" charset="-122"/>
              </a:rPr>
              <a:t>s最大值取1.0；</a:t>
            </a:r>
            <a:endParaRPr lang="en-US" sz="1000">
              <a:latin typeface="仿宋" panose="02010609060101010101" charset="-122"/>
              <a:ea typeface="仿宋" panose="02010609060101010101" charset="-122"/>
              <a:cs typeface="仿宋" panose="02010609060101010101" charset="-122"/>
            </a:endParaRPr>
          </a:p>
          <a:p>
            <a:pPr>
              <a:lnSpc>
                <a:spcPct val="120000"/>
              </a:lnSpc>
            </a:pPr>
            <a:r>
              <a:rPr lang="en-US" sz="1000">
                <a:latin typeface="仿宋" panose="02010609060101010101" charset="-122"/>
                <a:ea typeface="仿宋" panose="02010609060101010101" charset="-122"/>
                <a:cs typeface="仿宋" panose="02010609060101010101" charset="-122"/>
              </a:rPr>
              <a:t>    </a:t>
            </a:r>
            <a:r>
              <a:rPr lang="zh-CN" sz="1000">
                <a:latin typeface="仿宋" panose="02010609060101010101" charset="-122"/>
                <a:ea typeface="仿宋" panose="02010609060101010101" charset="-122"/>
                <a:cs typeface="仿宋" panose="02010609060101010101" charset="-122"/>
              </a:rPr>
              <a:t>2  </a:t>
            </a:r>
            <a:r>
              <a:rPr lang="zh-CN" sz="1000" i="1">
                <a:latin typeface="仿宋" panose="02010609060101010101" charset="-122"/>
                <a:ea typeface="仿宋" panose="02010609060101010101" charset="-122"/>
                <a:cs typeface="仿宋" panose="02010609060101010101" charset="-122"/>
              </a:rPr>
              <a:t>φ</a:t>
            </a:r>
            <a:r>
              <a:rPr lang="zh-CN" sz="1000">
                <a:latin typeface="仿宋" panose="02010609060101010101" charset="-122"/>
                <a:ea typeface="仿宋" panose="02010609060101010101" charset="-122"/>
                <a:cs typeface="仿宋" panose="02010609060101010101" charset="-122"/>
              </a:rPr>
              <a:t>为挡风系数，</a:t>
            </a:r>
            <a:r>
              <a:rPr lang="zh-CN" sz="1000" i="1">
                <a:latin typeface="仿宋" panose="02010609060101010101" charset="-122"/>
                <a:ea typeface="仿宋" panose="02010609060101010101" charset="-122"/>
                <a:cs typeface="仿宋" panose="02010609060101010101" charset="-122"/>
              </a:rPr>
              <a:t>φ</a:t>
            </a:r>
            <a:r>
              <a:rPr lang="zh-CN" sz="1000">
                <a:latin typeface="仿宋" panose="02010609060101010101" charset="-122"/>
                <a:ea typeface="仿宋" panose="02010609060101010101" charset="-122"/>
                <a:cs typeface="仿宋" panose="02010609060101010101" charset="-122"/>
              </a:rPr>
              <a:t>=1.2A</a:t>
            </a:r>
            <a:r>
              <a:rPr lang="en-US" sz="1000" baseline="-25000">
                <a:latin typeface="仿宋" panose="02010609060101010101" charset="-122"/>
                <a:ea typeface="仿宋" panose="02010609060101010101" charset="-122"/>
                <a:cs typeface="仿宋" panose="02010609060101010101" charset="-122"/>
              </a:rPr>
              <a:t>n</a:t>
            </a:r>
            <a:r>
              <a:rPr lang="en-US" sz="1000">
                <a:latin typeface="仿宋" panose="02010609060101010101" charset="-122"/>
                <a:ea typeface="仿宋" panose="02010609060101010101" charset="-122"/>
                <a:cs typeface="仿宋" panose="02010609060101010101" charset="-122"/>
              </a:rPr>
              <a:t>/A</a:t>
            </a:r>
            <a:r>
              <a:rPr lang="en-US" sz="1000" baseline="-25000">
                <a:latin typeface="仿宋" panose="02010609060101010101" charset="-122"/>
                <a:ea typeface="仿宋" panose="02010609060101010101" charset="-122"/>
                <a:cs typeface="仿宋" panose="02010609060101010101" charset="-122"/>
              </a:rPr>
              <a:t>W</a:t>
            </a:r>
            <a:r>
              <a:rPr lang="zh-CN" sz="1000">
                <a:latin typeface="仿宋" panose="02010609060101010101" charset="-122"/>
                <a:ea typeface="仿宋" panose="02010609060101010101" charset="-122"/>
                <a:cs typeface="仿宋" panose="02010609060101010101" charset="-122"/>
              </a:rPr>
              <a:t>，其中</a:t>
            </a:r>
            <a:r>
              <a:rPr lang="en-US" sz="1000" i="1">
                <a:latin typeface="仿宋" panose="02010609060101010101" charset="-122"/>
                <a:ea typeface="仿宋" panose="02010609060101010101" charset="-122"/>
                <a:cs typeface="仿宋" panose="02010609060101010101" charset="-122"/>
              </a:rPr>
              <a:t>A</a:t>
            </a:r>
            <a:r>
              <a:rPr lang="en-US" sz="1000" baseline="-25000">
                <a:latin typeface="仿宋" panose="02010609060101010101" charset="-122"/>
                <a:ea typeface="仿宋" panose="02010609060101010101" charset="-122"/>
                <a:cs typeface="仿宋" panose="02010609060101010101" charset="-122"/>
              </a:rPr>
              <a:t>n</a:t>
            </a:r>
            <a:r>
              <a:rPr lang="zh-CN" sz="1000">
                <a:latin typeface="仿宋" panose="02010609060101010101" charset="-122"/>
                <a:ea typeface="仿宋" panose="02010609060101010101" charset="-122"/>
                <a:cs typeface="仿宋" panose="02010609060101010101" charset="-122"/>
              </a:rPr>
              <a:t>为脚手架迎风面挡风面积（</a:t>
            </a:r>
            <a:r>
              <a:rPr lang="en-US" sz="1000">
                <a:latin typeface="仿宋" panose="02010609060101010101" charset="-122"/>
                <a:ea typeface="仿宋" panose="02010609060101010101" charset="-122"/>
                <a:cs typeface="仿宋" panose="02010609060101010101" charset="-122"/>
              </a:rPr>
              <a:t>m</a:t>
            </a:r>
            <a:r>
              <a:rPr lang="en-US" sz="1000" baseline="30000">
                <a:latin typeface="仿宋" panose="02010609060101010101" charset="-122"/>
                <a:ea typeface="仿宋" panose="02010609060101010101" charset="-122"/>
                <a:cs typeface="仿宋" panose="02010609060101010101" charset="-122"/>
              </a:rPr>
              <a:t>2</a:t>
            </a:r>
            <a:r>
              <a:rPr lang="zh-CN" sz="1000">
                <a:latin typeface="仿宋" panose="02010609060101010101" charset="-122"/>
                <a:ea typeface="仿宋" panose="02010609060101010101" charset="-122"/>
                <a:cs typeface="仿宋" panose="02010609060101010101" charset="-122"/>
              </a:rPr>
              <a:t>）；</a:t>
            </a:r>
            <a:r>
              <a:rPr lang="en-US" sz="1000" i="1">
                <a:latin typeface="仿宋" panose="02010609060101010101" charset="-122"/>
                <a:ea typeface="仿宋" panose="02010609060101010101" charset="-122"/>
                <a:cs typeface="仿宋" panose="02010609060101010101" charset="-122"/>
              </a:rPr>
              <a:t>A</a:t>
            </a:r>
            <a:r>
              <a:rPr lang="en-US" sz="1000" baseline="-25000">
                <a:latin typeface="仿宋" panose="02010609060101010101" charset="-122"/>
                <a:ea typeface="仿宋" panose="02010609060101010101" charset="-122"/>
                <a:cs typeface="仿宋" panose="02010609060101010101" charset="-122"/>
              </a:rPr>
              <a:t>W</a:t>
            </a:r>
            <a:r>
              <a:rPr lang="zh-CN" sz="1000">
                <a:latin typeface="仿宋" panose="02010609060101010101" charset="-122"/>
                <a:ea typeface="仿宋" panose="02010609060101010101" charset="-122"/>
                <a:cs typeface="仿宋" panose="02010609060101010101" charset="-122"/>
              </a:rPr>
              <a:t>为脚手架迎风面面积（</a:t>
            </a:r>
            <a:r>
              <a:rPr lang="en-US" sz="1000">
                <a:latin typeface="仿宋" panose="02010609060101010101" charset="-122"/>
                <a:ea typeface="仿宋" panose="02010609060101010101" charset="-122"/>
                <a:cs typeface="仿宋" panose="02010609060101010101" charset="-122"/>
              </a:rPr>
              <a:t>m</a:t>
            </a:r>
            <a:r>
              <a:rPr lang="en-US" sz="1000" baseline="30000">
                <a:latin typeface="仿宋" panose="02010609060101010101" charset="-122"/>
                <a:ea typeface="仿宋" panose="02010609060101010101" charset="-122"/>
                <a:cs typeface="仿宋" panose="02010609060101010101" charset="-122"/>
              </a:rPr>
              <a:t>2</a:t>
            </a:r>
            <a:r>
              <a:rPr lang="zh-CN" sz="1000">
                <a:latin typeface="仿宋" panose="02010609060101010101" charset="-122"/>
                <a:ea typeface="仿宋" panose="02010609060101010101" charset="-122"/>
                <a:cs typeface="仿宋" panose="02010609060101010101" charset="-122"/>
              </a:rPr>
              <a:t>）。</a:t>
            </a:r>
            <a:endParaRPr lang="zh-CN" altLang="en-US" sz="1000">
              <a:latin typeface="仿宋" panose="02010609060101010101" charset="-122"/>
              <a:ea typeface="仿宋" panose="02010609060101010101" charset="-122"/>
              <a:cs typeface="仿宋" panose="02010609060101010101" charset="-122"/>
            </a:endParaRPr>
          </a:p>
        </p:txBody>
      </p:sp>
      <p:grpSp>
        <p:nvGrpSpPr>
          <p:cNvPr id="35" name="组合 34"/>
          <p:cNvGrpSpPr/>
          <p:nvPr/>
        </p:nvGrpSpPr>
        <p:grpSpPr>
          <a:xfrm>
            <a:off x="2741268" y="3795285"/>
            <a:ext cx="544503" cy="5445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8" name="组合 37"/>
          <p:cNvGrpSpPr/>
          <p:nvPr/>
        </p:nvGrpSpPr>
        <p:grpSpPr>
          <a:xfrm>
            <a:off x="1329128" y="3747586"/>
            <a:ext cx="293036" cy="293036"/>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1" name="组合 40"/>
          <p:cNvGrpSpPr/>
          <p:nvPr/>
        </p:nvGrpSpPr>
        <p:grpSpPr>
          <a:xfrm>
            <a:off x="1834084" y="4073843"/>
            <a:ext cx="467563" cy="46756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4" name="组合 43"/>
          <p:cNvGrpSpPr/>
          <p:nvPr/>
        </p:nvGrpSpPr>
        <p:grpSpPr>
          <a:xfrm>
            <a:off x="3080296" y="3742920"/>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6" name="椭圆 4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7" name="组合 46"/>
          <p:cNvGrpSpPr/>
          <p:nvPr/>
        </p:nvGrpSpPr>
        <p:grpSpPr>
          <a:xfrm>
            <a:off x="2529512" y="4067535"/>
            <a:ext cx="389043" cy="389043"/>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0" name="组合 49"/>
          <p:cNvGrpSpPr/>
          <p:nvPr/>
        </p:nvGrpSpPr>
        <p:grpSpPr>
          <a:xfrm>
            <a:off x="2184147" y="4419204"/>
            <a:ext cx="293036" cy="293036"/>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3" name="组合 52"/>
          <p:cNvGrpSpPr/>
          <p:nvPr/>
        </p:nvGrpSpPr>
        <p:grpSpPr>
          <a:xfrm>
            <a:off x="2394956" y="3778528"/>
            <a:ext cx="383892" cy="383892"/>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组合 55"/>
          <p:cNvGrpSpPr/>
          <p:nvPr/>
        </p:nvGrpSpPr>
        <p:grpSpPr>
          <a:xfrm>
            <a:off x="1498797" y="3777809"/>
            <a:ext cx="516293" cy="516293"/>
            <a:chOff x="304800" y="673100"/>
            <a:chExt cx="4000500" cy="4000500"/>
          </a:xfrm>
          <a:solidFill>
            <a:srgbClr val="C00000"/>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2" name="组合 111"/>
          <p:cNvGrpSpPr/>
          <p:nvPr/>
        </p:nvGrpSpPr>
        <p:grpSpPr>
          <a:xfrm>
            <a:off x="2241476" y="4115512"/>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5" name="组合 114"/>
          <p:cNvGrpSpPr/>
          <p:nvPr/>
        </p:nvGrpSpPr>
        <p:grpSpPr>
          <a:xfrm>
            <a:off x="1944150" y="3768191"/>
            <a:ext cx="467563" cy="467563"/>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 name="文本框 3"/>
          <p:cNvSpPr txBox="1"/>
          <p:nvPr/>
        </p:nvSpPr>
        <p:spPr>
          <a:xfrm>
            <a:off x="973455" y="3147060"/>
            <a:ext cx="2778760" cy="423545"/>
          </a:xfrm>
          <a:prstGeom prst="rect">
            <a:avLst/>
          </a:prstGeom>
          <a:noFill/>
          <a:ln w="9525">
            <a:noFill/>
          </a:ln>
        </p:spPr>
        <p:txBody>
          <a:bodyPr wrap="square">
            <a:spAutoFit/>
          </a:bodyPr>
          <a:lstStyle/>
          <a:p>
            <a:pPr>
              <a:lnSpc>
                <a:spcPct val="120000"/>
              </a:lnSpc>
            </a:pPr>
            <a:r>
              <a:rPr lang="zh-CN" altLang="en-US" sz="1800" b="1">
                <a:latin typeface="微软雅黑" panose="020B0503020204020204" charset="-122"/>
                <a:ea typeface="微软雅黑" panose="020B0503020204020204" charset="-122"/>
                <a:cs typeface="仿宋" panose="02010609060101010101" charset="-122"/>
              </a:rPr>
              <a:t>关于敞开式脚手架的说明</a:t>
            </a:r>
            <a:endParaRPr lang="zh-CN" altLang="en-US" sz="1800" b="1">
              <a:latin typeface="微软雅黑" panose="020B0503020204020204" charset="-122"/>
              <a:ea typeface="微软雅黑" panose="020B0503020204020204" charset="-122"/>
              <a:cs typeface="仿宋" panose="02010609060101010101" charset="-122"/>
            </a:endParaRPr>
          </a:p>
        </p:txBody>
      </p:sp>
      <p:sp>
        <p:nvSpPr>
          <p:cNvPr id="5" name="文本框 4"/>
          <p:cNvSpPr txBox="1"/>
          <p:nvPr/>
        </p:nvSpPr>
        <p:spPr>
          <a:xfrm>
            <a:off x="452120" y="627380"/>
            <a:ext cx="3937635" cy="681355"/>
          </a:xfrm>
          <a:prstGeom prst="rect">
            <a:avLst/>
          </a:prstGeom>
          <a:noFill/>
          <a:ln w="9525">
            <a:noFill/>
          </a:ln>
        </p:spPr>
        <p:txBody>
          <a:bodyPr wrap="square">
            <a:spAutoFit/>
          </a:bodyPr>
          <a:lstStyle/>
          <a:p>
            <a:pPr>
              <a:lnSpc>
                <a:spcPct val="120000"/>
              </a:lnSpc>
            </a:pPr>
            <a:r>
              <a:rPr lang="en-US" sz="1600" b="1">
                <a:latin typeface="黑体" panose="02010609060101010101" charset="-122"/>
                <a:ea typeface="黑体" panose="02010609060101010101" charset="-122"/>
                <a:cs typeface="黑体" panose="02010609060101010101" charset="-122"/>
              </a:rPr>
              <a:t>5.2.4 </a:t>
            </a:r>
            <a:r>
              <a:rPr lang="en-US" sz="1600">
                <a:latin typeface="黑体" panose="02010609060101010101" charset="-122"/>
                <a:ea typeface="黑体" panose="02010609060101010101" charset="-122"/>
                <a:cs typeface="黑体" panose="02010609060101010101" charset="-122"/>
              </a:rPr>
              <a:t> </a:t>
            </a:r>
            <a:r>
              <a:rPr lang="zh-CN" sz="1600">
                <a:latin typeface="黑体" panose="02010609060101010101" charset="-122"/>
                <a:ea typeface="黑体" panose="02010609060101010101" charset="-122"/>
                <a:cs typeface="黑体" panose="02010609060101010101" charset="-122"/>
              </a:rPr>
              <a:t>作用于脚手架上的水平风荷载标准值，应按下式计算：</a:t>
            </a:r>
            <a:r>
              <a:rPr lang="en-US" sz="1600" i="1">
                <a:latin typeface="黑体" panose="02010609060101010101" charset="-122"/>
                <a:ea typeface="黑体" panose="02010609060101010101" charset="-122"/>
                <a:cs typeface="黑体" panose="02010609060101010101" charset="-122"/>
              </a:rPr>
              <a:t>w</a:t>
            </a:r>
            <a:r>
              <a:rPr lang="en-US" sz="1600" i="1" baseline="-25000">
                <a:latin typeface="黑体" panose="02010609060101010101" charset="-122"/>
                <a:ea typeface="黑体" panose="02010609060101010101" charset="-122"/>
                <a:cs typeface="黑体" panose="02010609060101010101" charset="-122"/>
              </a:rPr>
              <a:t>k</a:t>
            </a:r>
            <a:r>
              <a:rPr lang="en-US" sz="1600" i="1">
                <a:latin typeface="黑体" panose="02010609060101010101" charset="-122"/>
                <a:ea typeface="黑体" panose="02010609060101010101" charset="-122"/>
                <a:cs typeface="黑体" panose="02010609060101010101" charset="-122"/>
              </a:rPr>
              <a:t>=μ</a:t>
            </a:r>
            <a:r>
              <a:rPr lang="en-US" sz="1600" i="1" baseline="-25000">
                <a:latin typeface="黑体" panose="02010609060101010101" charset="-122"/>
                <a:ea typeface="黑体" panose="02010609060101010101" charset="-122"/>
                <a:cs typeface="黑体" panose="02010609060101010101" charset="-122"/>
              </a:rPr>
              <a:t>z</a:t>
            </a:r>
            <a:r>
              <a:rPr lang="en-US" sz="1600" i="1">
                <a:latin typeface="黑体" panose="02010609060101010101" charset="-122"/>
                <a:ea typeface="黑体" panose="02010609060101010101" charset="-122"/>
                <a:cs typeface="黑体" panose="02010609060101010101" charset="-122"/>
              </a:rPr>
              <a:t>·μ</a:t>
            </a:r>
            <a:r>
              <a:rPr lang="en-US" sz="1600" i="1" baseline="-25000">
                <a:latin typeface="黑体" panose="02010609060101010101" charset="-122"/>
                <a:ea typeface="黑体" panose="02010609060101010101" charset="-122"/>
                <a:cs typeface="黑体" panose="02010609060101010101" charset="-122"/>
              </a:rPr>
              <a:t>s</a:t>
            </a:r>
            <a:r>
              <a:rPr lang="en-US" sz="1600" i="1">
                <a:latin typeface="黑体" panose="02010609060101010101" charset="-122"/>
                <a:ea typeface="黑体" panose="02010609060101010101" charset="-122"/>
                <a:cs typeface="黑体" panose="02010609060101010101" charset="-122"/>
              </a:rPr>
              <a:t>·w</a:t>
            </a:r>
            <a:r>
              <a:rPr lang="en-US" sz="1600" i="1" baseline="-25000">
                <a:latin typeface="黑体" panose="02010609060101010101" charset="-122"/>
                <a:ea typeface="黑体" panose="02010609060101010101" charset="-122"/>
                <a:cs typeface="黑体" panose="02010609060101010101" charset="-122"/>
              </a:rPr>
              <a:t>0</a:t>
            </a:r>
            <a:r>
              <a:rPr lang="en-US" sz="1600" i="1">
                <a:latin typeface="黑体" panose="02010609060101010101" charset="-122"/>
                <a:ea typeface="黑体" panose="02010609060101010101" charset="-122"/>
                <a:cs typeface="黑体" panose="02010609060101010101" charset="-122"/>
              </a:rPr>
              <a:t> </a:t>
            </a:r>
            <a:endParaRPr lang="en-US" altLang="en-US" sz="1600" i="1">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文本框 3"/>
          <p:cNvSpPr txBox="1"/>
          <p:nvPr/>
        </p:nvSpPr>
        <p:spPr>
          <a:xfrm>
            <a:off x="5076190" y="987425"/>
            <a:ext cx="3619500" cy="2675255"/>
          </a:xfrm>
          <a:prstGeom prst="rect">
            <a:avLst/>
          </a:prstGeom>
          <a:noFill/>
          <a:ln w="9525">
            <a:solidFill>
              <a:schemeClr val="bg1">
                <a:lumMod val="50000"/>
              </a:schemeClr>
            </a:solidFill>
          </a:ln>
        </p:spPr>
        <p:txBody>
          <a:bodyPr wrap="square">
            <a:spAutoFit/>
          </a:bodyPr>
          <a:lstStyle/>
          <a:p>
            <a:pPr>
              <a:lnSpc>
                <a:spcPct val="120000"/>
              </a:lnSpc>
            </a:pPr>
            <a:r>
              <a:rPr lang="zh-CN" sz="1400">
                <a:latin typeface="仿宋" panose="02010609060101010101" charset="-122"/>
                <a:ea typeface="仿宋" panose="02010609060101010101" charset="-122"/>
                <a:cs typeface="仿宋" panose="02010609060101010101" charset="-122"/>
              </a:rPr>
              <a:t>一般情况下：</a:t>
            </a:r>
            <a:r>
              <a:rPr lang="en-US" altLang="zh-CN" sz="1400" i="1">
                <a:latin typeface="仿宋" panose="02010609060101010101" charset="-122"/>
                <a:ea typeface="仿宋" panose="02010609060101010101" charset="-122"/>
                <a:cs typeface="仿宋" panose="02010609060101010101" charset="-122"/>
              </a:rPr>
              <a:t>S</a:t>
            </a:r>
            <a:r>
              <a:rPr lang="en-US" altLang="zh-CN" sz="1400" i="1" baseline="-25000">
                <a:latin typeface="仿宋" panose="02010609060101010101" charset="-122"/>
                <a:ea typeface="仿宋" panose="02010609060101010101" charset="-122"/>
                <a:cs typeface="仿宋" panose="02010609060101010101" charset="-122"/>
              </a:rPr>
              <a:t>d</a:t>
            </a:r>
            <a:r>
              <a:rPr lang="zh-CN" sz="1400">
                <a:latin typeface="仿宋" panose="02010609060101010101" charset="-122"/>
                <a:ea typeface="仿宋" panose="02010609060101010101" charset="-122"/>
                <a:cs typeface="仿宋" panose="02010609060101010101" charset="-122"/>
              </a:rPr>
              <a:t>=1.3×永久荷载+1.5×施工荷载+1.5×（0.7×其他可变荷载+0.6（0）×风荷载） </a:t>
            </a:r>
            <a:endParaRPr lang="zh-CN" sz="1400">
              <a:latin typeface="仿宋" panose="02010609060101010101" charset="-122"/>
              <a:ea typeface="仿宋" panose="02010609060101010101" charset="-122"/>
              <a:cs typeface="仿宋" panose="02010609060101010101" charset="-122"/>
            </a:endParaRPr>
          </a:p>
          <a:p>
            <a:pPr>
              <a:lnSpc>
                <a:spcPct val="120000"/>
              </a:lnSpc>
            </a:pPr>
            <a:r>
              <a:rPr lang="zh-CN" sz="1400">
                <a:latin typeface="仿宋" panose="02010609060101010101" charset="-122"/>
                <a:ea typeface="仿宋" panose="02010609060101010101" charset="-122"/>
                <a:cs typeface="仿宋" panose="02010609060101010101" charset="-122"/>
              </a:rPr>
              <a:t>        </a:t>
            </a:r>
            <a:endParaRPr lang="zh-CN" sz="1400">
              <a:latin typeface="仿宋" panose="02010609060101010101" charset="-122"/>
              <a:ea typeface="仿宋" panose="02010609060101010101" charset="-122"/>
              <a:cs typeface="仿宋" panose="02010609060101010101" charset="-122"/>
            </a:endParaRPr>
          </a:p>
          <a:p>
            <a:pPr>
              <a:lnSpc>
                <a:spcPct val="120000"/>
              </a:lnSpc>
            </a:pPr>
            <a:r>
              <a:rPr lang="zh-CN" sz="1400" b="1" u="sng">
                <a:solidFill>
                  <a:srgbClr val="0070C0"/>
                </a:solidFill>
                <a:latin typeface="仿宋" panose="02010609060101010101" charset="-122"/>
                <a:ea typeface="仿宋" panose="02010609060101010101" charset="-122"/>
                <a:cs typeface="仿宋" panose="02010609060101010101" charset="-122"/>
              </a:rPr>
              <a:t>本标准的水平杆强度、拉杆强度、水平悬挑梁及稳定承载力项目计算时，按上式计算，不计入风荷载。</a:t>
            </a:r>
            <a:endParaRPr lang="zh-CN" sz="1400" b="1" u="sng">
              <a:solidFill>
                <a:srgbClr val="0070C0"/>
              </a:solidFill>
              <a:latin typeface="仿宋" panose="02010609060101010101" charset="-122"/>
              <a:ea typeface="仿宋" panose="02010609060101010101" charset="-122"/>
              <a:cs typeface="仿宋" panose="02010609060101010101" charset="-122"/>
            </a:endParaRPr>
          </a:p>
          <a:p>
            <a:pPr>
              <a:lnSpc>
                <a:spcPct val="120000"/>
              </a:lnSpc>
            </a:pPr>
            <a:r>
              <a:rPr lang="zh-CN" sz="1400" b="1" i="1" u="sng">
                <a:solidFill>
                  <a:srgbClr val="C00000"/>
                </a:solidFill>
                <a:latin typeface="仿宋" panose="02010609060101010101" charset="-122"/>
                <a:ea typeface="仿宋" panose="02010609060101010101" charset="-122"/>
                <a:cs typeface="仿宋" panose="02010609060101010101" charset="-122"/>
              </a:rPr>
              <a:t>本标准的立杆稳定承载力、</a:t>
            </a:r>
            <a:r>
              <a:rPr lang="zh-CN" sz="1400">
                <a:latin typeface="仿宋" panose="02010609060101010101" charset="-122"/>
                <a:ea typeface="仿宋" panose="02010609060101010101" charset="-122"/>
                <a:cs typeface="仿宋" panose="02010609060101010101" charset="-122"/>
                <a:sym typeface="+mn-ea"/>
              </a:rPr>
              <a:t>附着支座强度、</a:t>
            </a:r>
            <a:r>
              <a:rPr lang="zh-CN" sz="1400" b="1" i="1" u="sng">
                <a:solidFill>
                  <a:srgbClr val="C00000"/>
                </a:solidFill>
                <a:latin typeface="仿宋" panose="02010609060101010101" charset="-122"/>
                <a:ea typeface="仿宋" panose="02010609060101010101" charset="-122"/>
                <a:cs typeface="仿宋" panose="02010609060101010101" charset="-122"/>
              </a:rPr>
              <a:t>架体竖向主框架及稳定承载力项目计算时，计入风荷载。</a:t>
            </a:r>
            <a:endParaRPr lang="zh-CN" sz="1400">
              <a:latin typeface="仿宋" panose="02010609060101010101" charset="-122"/>
              <a:ea typeface="仿宋" panose="02010609060101010101" charset="-122"/>
              <a:cs typeface="仿宋" panose="02010609060101010101" charset="-122"/>
            </a:endParaRPr>
          </a:p>
        </p:txBody>
      </p:sp>
      <p:sp>
        <p:nvSpPr>
          <p:cNvPr id="100" name="文本框 99"/>
          <p:cNvSpPr txBox="1"/>
          <p:nvPr/>
        </p:nvSpPr>
        <p:spPr>
          <a:xfrm>
            <a:off x="467360" y="553720"/>
            <a:ext cx="4338320" cy="2451100"/>
          </a:xfrm>
          <a:prstGeom prst="rect">
            <a:avLst/>
          </a:prstGeom>
          <a:solidFill>
            <a:schemeClr val="bg1">
              <a:lumMod val="95000"/>
            </a:schemeClr>
          </a:solidFill>
          <a:ln w="9525">
            <a:solidFill>
              <a:schemeClr val="accent1"/>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5.3.1  脚手架设计应根据</a:t>
            </a:r>
            <a:r>
              <a:rPr sz="1600" u="sng">
                <a:solidFill>
                  <a:srgbClr val="C00000"/>
                </a:solidFill>
                <a:latin typeface="黑体" panose="02010609060101010101" charset="-122"/>
                <a:ea typeface="黑体" panose="02010609060101010101" charset="-122"/>
                <a:cs typeface="黑体" panose="02010609060101010101" charset="-122"/>
              </a:rPr>
              <a:t>正常搭设和使用过程中在脚手架上可能同时出现的荷载</a:t>
            </a:r>
            <a:r>
              <a:rPr sz="1600">
                <a:latin typeface="黑体" panose="02010609060101010101" charset="-122"/>
                <a:ea typeface="黑体" panose="02010609060101010101" charset="-122"/>
                <a:cs typeface="黑体" panose="02010609060101010101" charset="-122"/>
              </a:rPr>
              <a:t>，应按承载能力极限状态和正常使用极限状态分别进行荷载组合，并应取各自最不利的荷载组合进行设计。</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5.3.2  脚手架结构及构配件承载能力极限状态设计时，作业脚手架荷载的基本组合应按表5.3.2的规定采用。</a:t>
            </a:r>
            <a:endParaRPr sz="16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1109980" y="3147060"/>
            <a:ext cx="3052445" cy="275590"/>
          </a:xfrm>
          <a:prstGeom prst="rect">
            <a:avLst/>
          </a:prstGeom>
          <a:solidFill>
            <a:srgbClr val="C00000"/>
          </a:solidFill>
          <a:ln w="9525">
            <a:noFill/>
          </a:ln>
        </p:spPr>
        <p:txBody>
          <a:bodyPr wrap="square">
            <a:spAutoFit/>
          </a:bodyPr>
          <a:lstStyle/>
          <a:p>
            <a:pPr algn="ctr"/>
            <a:r>
              <a:rPr sz="1200" b="1">
                <a:solidFill>
                  <a:schemeClr val="bg1"/>
                </a:solidFill>
                <a:latin typeface="黑体" panose="02010609060101010101" charset="-122"/>
                <a:ea typeface="黑体" panose="02010609060101010101" charset="-122"/>
                <a:cs typeface="黑体" panose="02010609060101010101" charset="-122"/>
              </a:rPr>
              <a:t>表5.3.2  作业脚手架荷载的基本组合</a:t>
            </a:r>
            <a:endParaRPr sz="1200" b="1">
              <a:solidFill>
                <a:schemeClr val="bg1"/>
              </a:solidFill>
              <a:latin typeface="黑体" panose="02010609060101010101" charset="-122"/>
              <a:ea typeface="黑体" panose="02010609060101010101" charset="-122"/>
              <a:cs typeface="黑体" panose="02010609060101010101" charset="-122"/>
            </a:endParaRPr>
          </a:p>
        </p:txBody>
      </p:sp>
      <p:graphicFrame>
        <p:nvGraphicFramePr>
          <p:cNvPr id="5" name="表格 4"/>
          <p:cNvGraphicFramePr/>
          <p:nvPr>
            <p:custDataLst>
              <p:tags r:id="rId1"/>
            </p:custDataLst>
          </p:nvPr>
        </p:nvGraphicFramePr>
        <p:xfrm>
          <a:off x="648970" y="3500120"/>
          <a:ext cx="3985895" cy="1513205"/>
        </p:xfrm>
        <a:graphic>
          <a:graphicData uri="http://schemas.openxmlformats.org/drawingml/2006/table">
            <a:tbl>
              <a:tblPr firstRow="1" bandRow="1">
                <a:tableStyleId>{5940675A-B579-460E-94D1-54222C63F5DA}</a:tableStyleId>
              </a:tblPr>
              <a:tblGrid>
                <a:gridCol w="2096135"/>
                <a:gridCol w="1889760"/>
              </a:tblGrid>
              <a:tr h="184150">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计算项目</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荷载效应组合</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52450">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水平杆强度；拉杆强度；附着支承结构强度、稳定承载力</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永久荷载+施工荷载+</a:t>
                      </a:r>
                      <a:r>
                        <a:rPr lang="en-US" sz="1200">
                          <a:latin typeface="Times New Roman" panose="02020603050405020304" charset="0"/>
                          <a:cs typeface="Times New Roman" panose="02020603050405020304" charset="0"/>
                        </a:rPr>
                        <a:t>φ</a:t>
                      </a:r>
                      <a:r>
                        <a:rPr lang="en-US" sz="1200" baseline="-25000">
                          <a:latin typeface="宋体" panose="02010600030101010101" pitchFamily="2" charset="-122"/>
                          <a:ea typeface="宋体" panose="02010600030101010101" pitchFamily="2" charset="-122"/>
                          <a:cs typeface="宋体" panose="02010600030101010101" pitchFamily="2" charset="-122"/>
                        </a:rPr>
                        <a:t>c</a:t>
                      </a:r>
                      <a:r>
                        <a:rPr lang="en-US" sz="1200">
                          <a:latin typeface="宋体" panose="02010600030101010101" pitchFamily="2" charset="-122"/>
                          <a:ea typeface="宋体" panose="02010600030101010101" pitchFamily="2" charset="-122"/>
                          <a:cs typeface="宋体" panose="02010600030101010101" pitchFamily="2" charset="-122"/>
                        </a:rPr>
                        <a:t>其他可变荷载</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54990">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立杆稳定承载力；附着支座强度、架体竖向主框架、稳定承载力</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永久荷载+施工荷载+</a:t>
                      </a:r>
                      <a:r>
                        <a:rPr lang="en-US" sz="1200">
                          <a:latin typeface="Times New Roman" panose="02020603050405020304" charset="0"/>
                          <a:cs typeface="Times New Roman" panose="02020603050405020304" charset="0"/>
                        </a:rPr>
                        <a:t>φ</a:t>
                      </a:r>
                      <a:r>
                        <a:rPr lang="en-US" sz="1200" baseline="-25000">
                          <a:latin typeface="宋体" panose="02010600030101010101" pitchFamily="2" charset="-122"/>
                          <a:ea typeface="宋体" panose="02010600030101010101" pitchFamily="2" charset="-122"/>
                          <a:cs typeface="宋体" panose="02010600030101010101" pitchFamily="2" charset="-122"/>
                        </a:rPr>
                        <a:t>c</a:t>
                      </a:r>
                      <a:r>
                        <a:rPr lang="en-US" sz="1200">
                          <a:latin typeface="宋体" panose="02010600030101010101" pitchFamily="2" charset="-122"/>
                          <a:ea typeface="宋体" panose="02010600030101010101" pitchFamily="2" charset="-122"/>
                          <a:cs typeface="宋体" panose="02010600030101010101" pitchFamily="2" charset="-122"/>
                        </a:rPr>
                        <a:t>其他可变荷载+</a:t>
                      </a:r>
                      <a:r>
                        <a:rPr lang="en-US" sz="1200">
                          <a:latin typeface="Times New Roman" panose="02020603050405020304" charset="0"/>
                          <a:cs typeface="Times New Roman" panose="02020603050405020304" charset="0"/>
                        </a:rPr>
                        <a:t>φ</a:t>
                      </a:r>
                      <a:r>
                        <a:rPr lang="en-US" sz="1200" baseline="-25000">
                          <a:latin typeface="宋体" panose="02010600030101010101" pitchFamily="2" charset="-122"/>
                          <a:ea typeface="宋体" panose="02010600030101010101" pitchFamily="2" charset="-122"/>
                          <a:cs typeface="宋体" panose="02010600030101010101" pitchFamily="2" charset="-122"/>
                        </a:rPr>
                        <a:t>w</a:t>
                      </a:r>
                      <a:r>
                        <a:rPr lang="en-US" sz="1200">
                          <a:latin typeface="宋体" panose="02010600030101010101" pitchFamily="2" charset="-122"/>
                          <a:ea typeface="宋体" panose="02010600030101010101" pitchFamily="2" charset="-122"/>
                          <a:cs typeface="宋体" panose="02010600030101010101" pitchFamily="2" charset="-122"/>
                        </a:rPr>
                        <a:t>风荷载</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21615">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连墙件强度、稳定承载力</a:t>
                      </a:r>
                      <a:endParaRPr lang="en-US" alt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宋体" panose="02010600030101010101" pitchFamily="2" charset="-122"/>
                          <a:ea typeface="宋体" panose="02010600030101010101" pitchFamily="2" charset="-122"/>
                          <a:cs typeface="宋体" panose="02010600030101010101" pitchFamily="2" charset="-122"/>
                        </a:rPr>
                        <a:t>风荷载+</a:t>
                      </a:r>
                      <a:r>
                        <a:rPr lang="en-US" sz="1200" i="1">
                          <a:latin typeface="宋体" panose="02010600030101010101" pitchFamily="2" charset="-122"/>
                          <a:ea typeface="宋体" panose="02010600030101010101" pitchFamily="2" charset="-122"/>
                          <a:cs typeface="宋体" panose="02010600030101010101" pitchFamily="2" charset="-122"/>
                        </a:rPr>
                        <a:t>N</a:t>
                      </a:r>
                      <a:r>
                        <a:rPr lang="en-US" sz="1200" baseline="-25000">
                          <a:latin typeface="宋体" panose="02010600030101010101" pitchFamily="2" charset="-122"/>
                          <a:ea typeface="宋体" panose="02010600030101010101" pitchFamily="2" charset="-122"/>
                          <a:cs typeface="宋体" panose="02010600030101010101" pitchFamily="2" charset="-122"/>
                        </a:rPr>
                        <a:t>0</a:t>
                      </a:r>
                      <a:endParaRPr lang="en-US" altLang="en-US" sz="1200" baseline="-250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92D050"/>
                    </a:solidFill>
                  </a:tcPr>
                </a:tc>
              </a:tr>
            </a:tbl>
          </a:graphicData>
        </a:graphic>
      </p:graphicFrame>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5  </a:t>
            </a:r>
            <a:r>
              <a:rPr lang="zh-CN" altLang="en-US" b="1" noProof="0" dirty="0">
                <a:solidFill>
                  <a:srgbClr val="C00000"/>
                </a:solidFill>
                <a:latin typeface="微软雅黑" panose="020B0503020204020204" charset="-122"/>
                <a:ea typeface="微软雅黑" panose="020B0503020204020204" charset="-122"/>
                <a:sym typeface="+mn-ea"/>
              </a:rPr>
              <a:t>荷载</a:t>
            </a:r>
            <a:endParaRPr lang="zh-CN" altLang="en-US"/>
          </a:p>
        </p:txBody>
      </p:sp>
      <p:sp>
        <p:nvSpPr>
          <p:cNvPr id="2" name="文本框 1"/>
          <p:cNvSpPr txBox="1"/>
          <p:nvPr/>
        </p:nvSpPr>
        <p:spPr>
          <a:xfrm>
            <a:off x="5076190" y="321945"/>
            <a:ext cx="3620135" cy="607695"/>
          </a:xfrm>
          <a:prstGeom prst="rect">
            <a:avLst/>
          </a:prstGeom>
          <a:noFill/>
          <a:ln w="9525">
            <a:solidFill>
              <a:schemeClr val="bg1">
                <a:lumMod val="50000"/>
              </a:schemeClr>
            </a:solidFill>
            <a:prstDash val="sysDot"/>
          </a:ln>
        </p:spPr>
        <p:txBody>
          <a:bodyPr wrap="square">
            <a:spAutoFit/>
          </a:bodyPr>
          <a:lstStyle/>
          <a:p>
            <a:pPr>
              <a:lnSpc>
                <a:spcPct val="120000"/>
              </a:lnSpc>
            </a:pPr>
            <a:r>
              <a:rPr lang="zh-CN" sz="1400">
                <a:latin typeface="仿宋" panose="02010609060101010101" charset="-122"/>
                <a:ea typeface="仿宋" panose="02010609060101010101" charset="-122"/>
                <a:cs typeface="仿宋" panose="02010609060101010101" charset="-122"/>
              </a:rPr>
              <a:t>依据《建筑结构可靠性设计统一标准》</a:t>
            </a:r>
            <a:r>
              <a:rPr lang="en-US" sz="1400">
                <a:latin typeface="仿宋" panose="02010609060101010101" charset="-122"/>
                <a:ea typeface="仿宋" panose="02010609060101010101" charset="-122"/>
                <a:cs typeface="仿宋" panose="02010609060101010101" charset="-122"/>
              </a:rPr>
              <a:t>GB50068-</a:t>
            </a:r>
            <a:r>
              <a:rPr lang="en-US" sz="1400" b="1" u="sng">
                <a:solidFill>
                  <a:srgbClr val="C00000"/>
                </a:solidFill>
                <a:latin typeface="仿宋" panose="02010609060101010101" charset="-122"/>
                <a:ea typeface="仿宋" panose="02010609060101010101" charset="-122"/>
                <a:cs typeface="仿宋" panose="02010609060101010101" charset="-122"/>
              </a:rPr>
              <a:t>2018</a:t>
            </a:r>
            <a:r>
              <a:rPr lang="zh-CN" altLang="en-US" sz="1400">
                <a:latin typeface="仿宋" panose="02010609060101010101" charset="-122"/>
                <a:ea typeface="仿宋" panose="02010609060101010101" charset="-122"/>
                <a:cs typeface="仿宋" panose="02010609060101010101" charset="-122"/>
              </a:rPr>
              <a:t>：</a:t>
            </a:r>
            <a:endParaRPr lang="zh-CN" altLang="en-US" sz="140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1690688" y="1563053"/>
            <a:ext cx="1944000" cy="1944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51548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6  设计计算</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Design Calculation</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73" name="组合 72"/>
          <p:cNvGrpSpPr>
            <a:grpSpLocks noChangeAspect="1"/>
          </p:cNvGrpSpPr>
          <p:nvPr/>
        </p:nvGrpSpPr>
        <p:grpSpPr>
          <a:xfrm>
            <a:off x="2268152" y="2212119"/>
            <a:ext cx="847668" cy="756000"/>
            <a:chOff x="4176962" y="2984279"/>
            <a:chExt cx="790076" cy="704636"/>
          </a:xfrm>
        </p:grpSpPr>
        <p:grpSp>
          <p:nvGrpSpPr>
            <p:cNvPr id="22" name="组合 21"/>
            <p:cNvGrpSpPr/>
            <p:nvPr/>
          </p:nvGrpSpPr>
          <p:grpSpPr>
            <a:xfrm>
              <a:off x="4176962" y="2984279"/>
              <a:ext cx="790076" cy="704636"/>
              <a:chOff x="3337529" y="1161598"/>
              <a:chExt cx="2138277" cy="1907040"/>
            </a:xfrm>
          </p:grpSpPr>
          <p:sp>
            <p:nvSpPr>
              <p:cNvPr id="23" name="任意多边形 2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4"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25"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组合 58"/>
            <p:cNvGrpSpPr/>
            <p:nvPr/>
          </p:nvGrpSpPr>
          <p:grpSpPr>
            <a:xfrm>
              <a:off x="4443626" y="3225849"/>
              <a:ext cx="234972" cy="255704"/>
              <a:chOff x="4873626" y="1965325"/>
              <a:chExt cx="269876" cy="293688"/>
            </a:xfrm>
            <a:solidFill>
              <a:srgbClr val="C00000"/>
            </a:solidFill>
          </p:grpSpPr>
          <p:sp>
            <p:nvSpPr>
              <p:cNvPr id="60"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文本框 5"/>
          <p:cNvSpPr txBox="1"/>
          <p:nvPr/>
        </p:nvSpPr>
        <p:spPr>
          <a:xfrm>
            <a:off x="4788535" y="410845"/>
            <a:ext cx="4060825" cy="1899920"/>
          </a:xfrm>
          <a:prstGeom prst="rect">
            <a:avLst/>
          </a:prstGeom>
          <a:noFill/>
          <a:ln w="9525">
            <a:solidFill>
              <a:schemeClr val="bg1">
                <a:lumMod val="65000"/>
              </a:schemeClr>
            </a:solidFill>
          </a:ln>
        </p:spPr>
        <p:txBody>
          <a:bodyPr wrap="square">
            <a:spAutoFit/>
          </a:bodyPr>
          <a:lstStyle/>
          <a:p>
            <a:pPr indent="266700">
              <a:lnSpc>
                <a:spcPct val="120000"/>
              </a:lnSpc>
            </a:pPr>
            <a:r>
              <a:rPr lang="zh-CN" sz="1400">
                <a:latin typeface="仿宋" panose="02010609060101010101" charset="-122"/>
                <a:ea typeface="仿宋" panose="02010609060101010101" charset="-122"/>
                <a:cs typeface="仿宋" panose="02010609060101010101" charset="-122"/>
              </a:rPr>
              <a:t>《建筑施工扣件式钢管脚手架安全技术规范》JGJ130-</a:t>
            </a:r>
            <a:r>
              <a:rPr lang="zh-CN" sz="1400" b="1">
                <a:solidFill>
                  <a:srgbClr val="C00000"/>
                </a:solidFill>
                <a:latin typeface="仿宋" panose="02010609060101010101" charset="-122"/>
                <a:ea typeface="仿宋" panose="02010609060101010101" charset="-122"/>
                <a:cs typeface="仿宋" panose="02010609060101010101" charset="-122"/>
              </a:rPr>
              <a:t>2011</a:t>
            </a:r>
            <a:r>
              <a:rPr lang="zh-CN" sz="1400">
                <a:latin typeface="仿宋" panose="02010609060101010101" charset="-122"/>
                <a:ea typeface="仿宋" panose="02010609060101010101" charset="-122"/>
                <a:cs typeface="仿宋" panose="02010609060101010101" charset="-122"/>
              </a:rPr>
              <a:t>第6.10.4款要求钢丝绳、钢拉杆不参与悬挑钢梁受力计算，但本标准附着式脚手架是</a:t>
            </a:r>
            <a:r>
              <a:rPr lang="zh-CN" sz="1400">
                <a:solidFill>
                  <a:schemeClr val="tx1"/>
                </a:solidFill>
                <a:latin typeface="仿宋" panose="02010609060101010101" charset="-122"/>
                <a:ea typeface="仿宋" panose="02010609060101010101" charset="-122"/>
                <a:cs typeface="仿宋" panose="02010609060101010101" charset="-122"/>
              </a:rPr>
              <a:t>悬臂梁受力形式，不同于</a:t>
            </a:r>
            <a:r>
              <a:rPr lang="en-US" altLang="zh-CN" sz="1400">
                <a:solidFill>
                  <a:schemeClr val="tx1"/>
                </a:solidFill>
                <a:latin typeface="仿宋" panose="02010609060101010101" charset="-122"/>
                <a:ea typeface="仿宋" panose="02010609060101010101" charset="-122"/>
                <a:cs typeface="仿宋" panose="02010609060101010101" charset="-122"/>
              </a:rPr>
              <a:t>130</a:t>
            </a:r>
            <a:r>
              <a:rPr lang="zh-CN" sz="1400">
                <a:solidFill>
                  <a:schemeClr val="tx1"/>
                </a:solidFill>
                <a:latin typeface="仿宋" panose="02010609060101010101" charset="-122"/>
                <a:ea typeface="仿宋" panose="02010609060101010101" charset="-122"/>
                <a:cs typeface="仿宋" panose="02010609060101010101" charset="-122"/>
              </a:rPr>
              <a:t>规范中所述的伸臂梁受力形式；</a:t>
            </a:r>
            <a:r>
              <a:rPr lang="zh-CN" sz="1400">
                <a:latin typeface="仿宋" panose="02010609060101010101" charset="-122"/>
                <a:ea typeface="仿宋" panose="02010609060101010101" charset="-122"/>
                <a:cs typeface="仿宋" panose="02010609060101010101" charset="-122"/>
              </a:rPr>
              <a:t>且本脚手架中钢拉杆为重要的承力、传力构件，为此，本标准在设计计算时要求钢拉杆参与受力计算。</a:t>
            </a:r>
            <a:endParaRPr lang="zh-CN" altLang="en-US" sz="1400">
              <a:latin typeface="仿宋" panose="02010609060101010101" charset="-122"/>
              <a:ea typeface="仿宋" panose="02010609060101010101" charset="-122"/>
              <a:cs typeface="仿宋" panose="02010609060101010101" charset="-122"/>
              <a:sym typeface="+mn-ea"/>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6  </a:t>
            </a:r>
            <a:r>
              <a:rPr lang="zh-CN" altLang="en-US" b="1" noProof="0" dirty="0">
                <a:solidFill>
                  <a:srgbClr val="C00000"/>
                </a:solidFill>
                <a:latin typeface="微软雅黑" panose="020B0503020204020204" charset="-122"/>
                <a:ea typeface="微软雅黑" panose="020B0503020204020204" charset="-122"/>
                <a:sym typeface="+mn-ea"/>
              </a:rPr>
              <a:t>设计计算</a:t>
            </a:r>
            <a:endParaRPr lang="zh-CN" altLang="en-US"/>
          </a:p>
        </p:txBody>
      </p:sp>
      <p:sp>
        <p:nvSpPr>
          <p:cNvPr id="2" name="文本框 1"/>
          <p:cNvSpPr txBox="1"/>
          <p:nvPr/>
        </p:nvSpPr>
        <p:spPr>
          <a:xfrm>
            <a:off x="467360" y="628015"/>
            <a:ext cx="4181475" cy="245110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6.1.2  脚手架的设计应列入分项工程的专项施工方案，计算应包括下列内容： </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sym typeface="+mn-ea"/>
              </a:rPr>
              <a:t>1  脚手架立杆稳定性验算，及纵向、横向水平杆等受弯构件的强度和连接扣件的抗滑承载力计算；</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sym typeface="+mn-ea"/>
              </a:rPr>
              <a:t>2  </a:t>
            </a:r>
            <a:r>
              <a:rPr sz="1600" b="1" u="sng">
                <a:solidFill>
                  <a:srgbClr val="0070C0"/>
                </a:solidFill>
                <a:latin typeface="黑体" panose="02010609060101010101" charset="-122"/>
                <a:ea typeface="黑体" panose="02010609060101010101" charset="-122"/>
                <a:cs typeface="黑体" panose="02010609060101010101" charset="-122"/>
                <a:sym typeface="+mn-ea"/>
              </a:rPr>
              <a:t>附着支承结构的承载能力计算；</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sym typeface="+mn-ea"/>
              </a:rPr>
              <a:t>3  附着处建筑结构的承载能力验算；</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sym typeface="+mn-ea"/>
              </a:rPr>
              <a:t>4  连墙件的强度、稳定性和连接强度的计算。</a:t>
            </a:r>
            <a:endParaRPr sz="1600">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341755" y="3296920"/>
            <a:ext cx="2778760" cy="423545"/>
          </a:xfrm>
          <a:prstGeom prst="rect">
            <a:avLst/>
          </a:prstGeom>
          <a:noFill/>
          <a:ln w="9525">
            <a:noFill/>
          </a:ln>
        </p:spPr>
        <p:txBody>
          <a:bodyPr wrap="square">
            <a:spAutoFit/>
          </a:bodyPr>
          <a:lstStyle/>
          <a:p>
            <a:pPr>
              <a:lnSpc>
                <a:spcPct val="120000"/>
              </a:lnSpc>
            </a:pPr>
            <a:r>
              <a:rPr lang="zh-CN" altLang="en-US" sz="1800" b="1">
                <a:latin typeface="微软雅黑" panose="020B0503020204020204" charset="-122"/>
                <a:ea typeface="微软雅黑" panose="020B0503020204020204" charset="-122"/>
                <a:cs typeface="仿宋" panose="02010609060101010101" charset="-122"/>
              </a:rPr>
              <a:t>拉杆参与受力计算</a:t>
            </a:r>
            <a:endParaRPr lang="zh-CN" altLang="en-US" sz="1800" b="1">
              <a:latin typeface="微软雅黑" panose="020B0503020204020204" charset="-122"/>
              <a:ea typeface="微软雅黑" panose="020B0503020204020204" charset="-122"/>
              <a:cs typeface="仿宋" panose="02010609060101010101" charset="-122"/>
            </a:endParaRPr>
          </a:p>
        </p:txBody>
      </p:sp>
      <p:sp>
        <p:nvSpPr>
          <p:cNvPr id="5" name="文本框 4"/>
          <p:cNvSpPr txBox="1"/>
          <p:nvPr/>
        </p:nvSpPr>
        <p:spPr>
          <a:xfrm>
            <a:off x="4788535" y="2427605"/>
            <a:ext cx="4060825" cy="2158365"/>
          </a:xfrm>
          <a:prstGeom prst="rect">
            <a:avLst/>
          </a:prstGeom>
          <a:noFill/>
          <a:ln w="9525">
            <a:solidFill>
              <a:schemeClr val="bg1">
                <a:lumMod val="65000"/>
              </a:schemeClr>
            </a:solidFill>
          </a:ln>
        </p:spPr>
        <p:txBody>
          <a:bodyPr wrap="square">
            <a:spAutoFit/>
          </a:bodyPr>
          <a:lstStyle/>
          <a:p>
            <a:pPr indent="266700">
              <a:lnSpc>
                <a:spcPct val="120000"/>
              </a:lnSpc>
            </a:pPr>
            <a:r>
              <a:rPr lang="zh-CN" sz="1400">
                <a:latin typeface="仿宋" panose="02010609060101010101" charset="-122"/>
                <a:ea typeface="仿宋" panose="02010609060101010101" charset="-122"/>
                <a:cs typeface="仿宋" panose="02010609060101010101" charset="-122"/>
                <a:sym typeface="+mn-ea"/>
              </a:rPr>
              <a:t>钢丝绳柔性拉结，不建议采纳，特殊情况必须采纳时，钢丝绳安全系数不应小于</a:t>
            </a:r>
            <a:r>
              <a:rPr lang="en-US" altLang="zh-CN" sz="1400">
                <a:latin typeface="仿宋" panose="02010609060101010101" charset="-122"/>
                <a:ea typeface="仿宋" panose="02010609060101010101" charset="-122"/>
                <a:cs typeface="仿宋" panose="02010609060101010101" charset="-122"/>
                <a:sym typeface="+mn-ea"/>
              </a:rPr>
              <a:t>9</a:t>
            </a:r>
            <a:r>
              <a:rPr lang="zh-CN" sz="1400">
                <a:latin typeface="仿宋" panose="02010609060101010101" charset="-122"/>
                <a:ea typeface="仿宋" panose="02010609060101010101" charset="-122"/>
                <a:cs typeface="仿宋" panose="02010609060101010101" charset="-122"/>
                <a:sym typeface="+mn-ea"/>
              </a:rPr>
              <a:t>：《建筑施工脚手架安全技术统一标准》GB51210-</a:t>
            </a:r>
            <a:r>
              <a:rPr lang="zh-CN" sz="1400" b="1">
                <a:solidFill>
                  <a:srgbClr val="C00000"/>
                </a:solidFill>
                <a:latin typeface="仿宋" panose="02010609060101010101" charset="-122"/>
                <a:ea typeface="仿宋" panose="02010609060101010101" charset="-122"/>
                <a:cs typeface="仿宋" panose="02010609060101010101" charset="-122"/>
                <a:sym typeface="+mn-ea"/>
              </a:rPr>
              <a:t>2016</a:t>
            </a:r>
            <a:r>
              <a:rPr lang="zh-CN" sz="1400">
                <a:latin typeface="仿宋" panose="02010609060101010101" charset="-122"/>
                <a:ea typeface="仿宋" panose="02010609060101010101" charset="-122"/>
                <a:cs typeface="仿宋" panose="02010609060101010101" charset="-122"/>
                <a:sym typeface="+mn-ea"/>
              </a:rPr>
              <a:t>第6.2.20款提出脚手架所使用的钢丝绳设计时，应采用荷载标准值按容许应力法进行计算；第</a:t>
            </a:r>
            <a:r>
              <a:rPr lang="en-US" altLang="zh-CN" sz="1400">
                <a:latin typeface="仿宋" panose="02010609060101010101" charset="-122"/>
                <a:ea typeface="仿宋" panose="02010609060101010101" charset="-122"/>
                <a:cs typeface="仿宋" panose="02010609060101010101" charset="-122"/>
                <a:sym typeface="+mn-ea"/>
              </a:rPr>
              <a:t>3.2.4</a:t>
            </a:r>
            <a:r>
              <a:rPr lang="zh-CN" altLang="en-US" sz="1400">
                <a:latin typeface="仿宋" panose="02010609060101010101" charset="-122"/>
                <a:ea typeface="仿宋" panose="02010609060101010101" charset="-122"/>
                <a:cs typeface="仿宋" panose="02010609060101010101" charset="-122"/>
                <a:sym typeface="+mn-ea"/>
              </a:rPr>
              <a:t>款规定</a:t>
            </a:r>
            <a:r>
              <a:rPr lang="zh-CN" altLang="en-US" sz="1400">
                <a:solidFill>
                  <a:srgbClr val="FF0000"/>
                </a:solidFill>
                <a:latin typeface="仿宋" panose="02010609060101010101" charset="-122"/>
                <a:ea typeface="仿宋" panose="02010609060101010101" charset="-122"/>
                <a:cs typeface="仿宋" panose="02010609060101010101" charset="-122"/>
                <a:sym typeface="+mn-ea"/>
              </a:rPr>
              <a:t>一般结构</a:t>
            </a:r>
            <a:r>
              <a:rPr lang="zh-CN" altLang="en-US" sz="1400">
                <a:latin typeface="仿宋" panose="02010609060101010101" charset="-122"/>
                <a:ea typeface="仿宋" panose="02010609060101010101" charset="-122"/>
                <a:cs typeface="仿宋" panose="02010609060101010101" charset="-122"/>
                <a:sym typeface="+mn-ea"/>
              </a:rPr>
              <a:t>（悬挑架</a:t>
            </a:r>
            <a:r>
              <a:rPr lang="en-US" altLang="zh-CN" sz="1400">
                <a:latin typeface="仿宋" panose="02010609060101010101" charset="-122"/>
                <a:ea typeface="仿宋" panose="02010609060101010101" charset="-122"/>
                <a:cs typeface="仿宋" panose="02010609060101010101" charset="-122"/>
                <a:sym typeface="+mn-ea"/>
              </a:rPr>
              <a:t>/</a:t>
            </a:r>
            <a:r>
              <a:rPr lang="zh-CN" altLang="en-US" sz="1400">
                <a:latin typeface="仿宋" panose="02010609060101010101" charset="-122"/>
                <a:ea typeface="仿宋" panose="02010609060101010101" charset="-122"/>
                <a:cs typeface="仿宋" panose="02010609060101010101" charset="-122"/>
                <a:sym typeface="+mn-ea"/>
              </a:rPr>
              <a:t>构造用）用钢丝绳安全系数应为</a:t>
            </a:r>
            <a:r>
              <a:rPr lang="en-US" altLang="zh-CN" sz="1400">
                <a:latin typeface="仿宋" panose="02010609060101010101" charset="-122"/>
                <a:ea typeface="仿宋" panose="02010609060101010101" charset="-122"/>
                <a:cs typeface="仿宋" panose="02010609060101010101" charset="-122"/>
                <a:sym typeface="+mn-ea"/>
              </a:rPr>
              <a:t>6</a:t>
            </a:r>
            <a:r>
              <a:rPr lang="zh-CN" altLang="en-US" sz="1400">
                <a:latin typeface="仿宋" panose="02010609060101010101" charset="-122"/>
                <a:ea typeface="仿宋" panose="02010609060101010101" charset="-122"/>
                <a:cs typeface="仿宋" panose="02010609060101010101" charset="-122"/>
                <a:sym typeface="+mn-ea"/>
              </a:rPr>
              <a:t>，</a:t>
            </a:r>
            <a:r>
              <a:rPr lang="zh-CN" altLang="en-US" sz="1400">
                <a:solidFill>
                  <a:srgbClr val="FF0000"/>
                </a:solidFill>
                <a:latin typeface="仿宋" panose="02010609060101010101" charset="-122"/>
                <a:ea typeface="仿宋" panose="02010609060101010101" charset="-122"/>
                <a:cs typeface="仿宋" panose="02010609060101010101" charset="-122"/>
                <a:sym typeface="+mn-ea"/>
              </a:rPr>
              <a:t>重要结构</a:t>
            </a:r>
            <a:r>
              <a:rPr lang="zh-CN" altLang="en-US" sz="1400">
                <a:latin typeface="仿宋" panose="02010609060101010101" charset="-122"/>
                <a:ea typeface="仿宋" panose="02010609060101010101" charset="-122"/>
                <a:cs typeface="仿宋" panose="02010609060101010101" charset="-122"/>
                <a:sym typeface="+mn-ea"/>
              </a:rPr>
              <a:t>用钢丝绳安全系数不应小于</a:t>
            </a:r>
            <a:r>
              <a:rPr lang="en-US" altLang="zh-CN" sz="1400">
                <a:latin typeface="仿宋" panose="02010609060101010101" charset="-122"/>
                <a:ea typeface="仿宋" panose="02010609060101010101" charset="-122"/>
                <a:cs typeface="仿宋" panose="02010609060101010101" charset="-122"/>
                <a:sym typeface="+mn-ea"/>
              </a:rPr>
              <a:t>9</a:t>
            </a:r>
            <a:r>
              <a:rPr lang="zh-CN" altLang="en-US" sz="1400">
                <a:latin typeface="仿宋" panose="02010609060101010101" charset="-122"/>
                <a:ea typeface="仿宋" panose="02010609060101010101" charset="-122"/>
                <a:cs typeface="仿宋" panose="02010609060101010101" charset="-122"/>
                <a:sym typeface="+mn-ea"/>
              </a:rPr>
              <a:t>。</a:t>
            </a:r>
            <a:endParaRPr lang="zh-CN" altLang="en-US" sz="1400">
              <a:latin typeface="仿宋" panose="02010609060101010101" charset="-122"/>
              <a:ea typeface="仿宋" panose="02010609060101010101" charset="-122"/>
              <a:cs typeface="仿宋" panose="02010609060101010101" charset="-122"/>
              <a:sym typeface="+mn-ea"/>
            </a:endParaRPr>
          </a:p>
        </p:txBody>
      </p:sp>
      <p:grpSp>
        <p:nvGrpSpPr>
          <p:cNvPr id="35" name="组合 34"/>
          <p:cNvGrpSpPr/>
          <p:nvPr/>
        </p:nvGrpSpPr>
        <p:grpSpPr>
          <a:xfrm>
            <a:off x="2741268" y="3938795"/>
            <a:ext cx="544503" cy="5445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8" name="组合 37"/>
          <p:cNvGrpSpPr/>
          <p:nvPr/>
        </p:nvGrpSpPr>
        <p:grpSpPr>
          <a:xfrm>
            <a:off x="1329128" y="3891096"/>
            <a:ext cx="293036" cy="293036"/>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1" name="组合 40"/>
          <p:cNvGrpSpPr/>
          <p:nvPr/>
        </p:nvGrpSpPr>
        <p:grpSpPr>
          <a:xfrm>
            <a:off x="1834084" y="4217353"/>
            <a:ext cx="467563" cy="46756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4" name="组合 43"/>
          <p:cNvGrpSpPr/>
          <p:nvPr/>
        </p:nvGrpSpPr>
        <p:grpSpPr>
          <a:xfrm>
            <a:off x="3080296" y="3886430"/>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6" name="椭圆 4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7" name="组合 46"/>
          <p:cNvGrpSpPr/>
          <p:nvPr/>
        </p:nvGrpSpPr>
        <p:grpSpPr>
          <a:xfrm>
            <a:off x="2529512" y="4211045"/>
            <a:ext cx="389043" cy="389043"/>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0" name="组合 49"/>
          <p:cNvGrpSpPr/>
          <p:nvPr/>
        </p:nvGrpSpPr>
        <p:grpSpPr>
          <a:xfrm>
            <a:off x="2184147" y="4562714"/>
            <a:ext cx="293036" cy="293036"/>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3" name="组合 52"/>
          <p:cNvGrpSpPr/>
          <p:nvPr/>
        </p:nvGrpSpPr>
        <p:grpSpPr>
          <a:xfrm>
            <a:off x="2394956" y="3922038"/>
            <a:ext cx="383892" cy="383892"/>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组合 55"/>
          <p:cNvGrpSpPr/>
          <p:nvPr/>
        </p:nvGrpSpPr>
        <p:grpSpPr>
          <a:xfrm>
            <a:off x="1498797" y="3921319"/>
            <a:ext cx="516293" cy="516293"/>
            <a:chOff x="304800" y="673100"/>
            <a:chExt cx="4000500" cy="4000500"/>
          </a:xfrm>
          <a:solidFill>
            <a:srgbClr val="C00000"/>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2" name="组合 111"/>
          <p:cNvGrpSpPr/>
          <p:nvPr/>
        </p:nvGrpSpPr>
        <p:grpSpPr>
          <a:xfrm>
            <a:off x="2241476" y="4259022"/>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5" name="组合 114"/>
          <p:cNvGrpSpPr/>
          <p:nvPr/>
        </p:nvGrpSpPr>
        <p:grpSpPr>
          <a:xfrm>
            <a:off x="1944150" y="3911701"/>
            <a:ext cx="467563" cy="467563"/>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414655" y="828040"/>
            <a:ext cx="4338320" cy="3630930"/>
          </a:xfrm>
          <a:prstGeom prst="rect">
            <a:avLst/>
          </a:prstGeom>
          <a:solidFill>
            <a:schemeClr val="bg1">
              <a:lumMod val="95000"/>
            </a:schemeClr>
          </a:solidFill>
          <a:ln w="9525">
            <a:solidFill>
              <a:schemeClr val="bg1">
                <a:lumMod val="65000"/>
              </a:schemeClr>
            </a:solidFill>
            <a:prstDash val="sysDash"/>
          </a:ln>
          <a:effectLst>
            <a:outerShdw blurRad="50800" dist="38100" dir="10800000" algn="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rPr>
              <a:t>6.1.3  附着式脚手架的</a:t>
            </a:r>
            <a:r>
              <a:rPr sz="1600" b="1" u="sng">
                <a:solidFill>
                  <a:srgbClr val="0070C0"/>
                </a:solidFill>
                <a:latin typeface="黑体" panose="02010609060101010101" charset="-122"/>
                <a:ea typeface="黑体" panose="02010609060101010101" charset="-122"/>
                <a:cs typeface="黑体" panose="02010609060101010101" charset="-122"/>
              </a:rPr>
              <a:t>施工图设计</a:t>
            </a:r>
            <a:r>
              <a:rPr sz="1600">
                <a:latin typeface="黑体" panose="02010609060101010101" charset="-122"/>
                <a:ea typeface="黑体" panose="02010609060101010101" charset="-122"/>
                <a:cs typeface="黑体" panose="02010609060101010101" charset="-122"/>
              </a:rPr>
              <a:t>应包括下列内容：</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1  </a:t>
            </a:r>
            <a:r>
              <a:rPr sz="1600" u="sng">
                <a:latin typeface="黑体" panose="02010609060101010101" charset="-122"/>
                <a:ea typeface="黑体" panose="02010609060101010101" charset="-122"/>
                <a:cs typeface="黑体" panose="02010609060101010101" charset="-122"/>
              </a:rPr>
              <a:t>悬挑钢梁的平面布置图，</a:t>
            </a:r>
            <a:r>
              <a:rPr sz="1600">
                <a:latin typeface="黑体" panose="02010609060101010101" charset="-122"/>
                <a:ea typeface="黑体" panose="02010609060101010101" charset="-122"/>
                <a:cs typeface="黑体" panose="02010609060101010101" charset="-122"/>
              </a:rPr>
              <a:t>应准确标注悬挑钢梁的间距、伸出楼层结构面的长度等详细尺寸以及转角处、阳台、雨蓬、楼（电）梯、卸料平台等特殊部位的施工详图；</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2  脚手架立面图，并包括施工电梯位置、卸料平台位置等特殊部位立面图；</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3  附着支座及悬挑钢梁端部、楼层吊拉（下撑）位置的节点详图；</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4  上拉（下撑）构件加工详图；</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rPr>
              <a:t>    5  脚手架连墙件的布置图。</a:t>
            </a:r>
            <a:endParaRPr sz="16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5147310" y="2573020"/>
            <a:ext cx="3575050" cy="607695"/>
          </a:xfrm>
          <a:prstGeom prst="rect">
            <a:avLst/>
          </a:prstGeom>
          <a:noFill/>
          <a:ln w="9525">
            <a:solidFill>
              <a:schemeClr val="bg1">
                <a:lumMod val="65000"/>
              </a:schemeClr>
            </a:solidFill>
          </a:ln>
        </p:spPr>
        <p:txBody>
          <a:bodyPr wrap="square">
            <a:spAutoFit/>
          </a:bodyPr>
          <a:lstStyle/>
          <a:p>
            <a:pPr>
              <a:lnSpc>
                <a:spcPct val="120000"/>
              </a:lnSpc>
            </a:pPr>
            <a:r>
              <a:rPr lang="zh-CN" sz="1400">
                <a:latin typeface="仿宋" panose="02010609060101010101" charset="-122"/>
                <a:ea typeface="仿宋" panose="02010609060101010101" charset="-122"/>
              </a:rPr>
              <a:t>包括悬挑钢梁、上拉或下撑构件等，有的项目使用工具式连墙件；</a:t>
            </a:r>
            <a:endParaRPr lang="zh-CN" altLang="en-US" sz="1400">
              <a:latin typeface="仿宋" panose="02010609060101010101" charset="-122"/>
              <a:ea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6  </a:t>
            </a:r>
            <a:r>
              <a:rPr lang="zh-CN" altLang="en-US" b="1" noProof="0" dirty="0">
                <a:solidFill>
                  <a:srgbClr val="C00000"/>
                </a:solidFill>
                <a:latin typeface="微软雅黑" panose="020B0503020204020204" charset="-122"/>
                <a:ea typeface="微软雅黑" panose="020B0503020204020204" charset="-122"/>
                <a:sym typeface="+mn-ea"/>
              </a:rPr>
              <a:t>设计计算</a:t>
            </a:r>
            <a:endParaRPr lang="zh-CN" altLang="en-US"/>
          </a:p>
        </p:txBody>
      </p:sp>
      <p:grpSp>
        <p:nvGrpSpPr>
          <p:cNvPr id="2" name="组合 1"/>
          <p:cNvGrpSpPr/>
          <p:nvPr/>
        </p:nvGrpSpPr>
        <p:grpSpPr>
          <a:xfrm>
            <a:off x="5132070" y="2054860"/>
            <a:ext cx="2691765" cy="432435"/>
            <a:chOff x="814328" y="3219334"/>
            <a:chExt cx="1356392" cy="432536"/>
          </a:xfrm>
        </p:grpSpPr>
        <p:grpSp>
          <p:nvGrpSpPr>
            <p:cNvPr id="9" name="组合 8"/>
            <p:cNvGrpSpPr/>
            <p:nvPr/>
          </p:nvGrpSpPr>
          <p:grpSpPr>
            <a:xfrm>
              <a:off x="814328" y="3219334"/>
              <a:ext cx="1356392" cy="432536"/>
              <a:chOff x="2173927" y="3285519"/>
              <a:chExt cx="1721136" cy="548848"/>
            </a:xfrm>
          </p:grpSpPr>
          <p:grpSp>
            <p:nvGrpSpPr>
              <p:cNvPr id="11" name="组合 1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2307128" y="3420211"/>
                <a:ext cx="138112"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75"/>
            <p:cNvSpPr txBox="1"/>
            <p:nvPr/>
          </p:nvSpPr>
          <p:spPr>
            <a:xfrm>
              <a:off x="1067112" y="3331755"/>
              <a:ext cx="1065851" cy="21531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dirty="0" smtClean="0">
                  <a:solidFill>
                    <a:schemeClr val="tx1"/>
                  </a:solidFill>
                </a:rPr>
                <a:t>工具式构件，定尺加工</a:t>
              </a:r>
              <a:endParaRPr lang="zh-CN" altLang="en-US" dirty="0" smtClean="0">
                <a:solidFill>
                  <a:schemeClr val="tx1"/>
                </a:solidFill>
                <a:latin typeface="+mn-ea"/>
              </a:endParaRPr>
            </a:p>
          </p:txBody>
        </p:sp>
      </p:grpSp>
      <p:grpSp>
        <p:nvGrpSpPr>
          <p:cNvPr id="35" name="组合 34"/>
          <p:cNvGrpSpPr/>
          <p:nvPr/>
        </p:nvGrpSpPr>
        <p:grpSpPr>
          <a:xfrm>
            <a:off x="7204048" y="980965"/>
            <a:ext cx="544503" cy="5445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8" name="组合 37"/>
          <p:cNvGrpSpPr/>
          <p:nvPr/>
        </p:nvGrpSpPr>
        <p:grpSpPr>
          <a:xfrm>
            <a:off x="5791908" y="933266"/>
            <a:ext cx="293036" cy="293036"/>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1" name="组合 40"/>
          <p:cNvGrpSpPr/>
          <p:nvPr/>
        </p:nvGrpSpPr>
        <p:grpSpPr>
          <a:xfrm>
            <a:off x="6296864" y="1259523"/>
            <a:ext cx="467563" cy="46756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4" name="组合 43"/>
          <p:cNvGrpSpPr/>
          <p:nvPr/>
        </p:nvGrpSpPr>
        <p:grpSpPr>
          <a:xfrm>
            <a:off x="7543076" y="928600"/>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6" name="椭圆 4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7" name="组合 46"/>
          <p:cNvGrpSpPr/>
          <p:nvPr/>
        </p:nvGrpSpPr>
        <p:grpSpPr>
          <a:xfrm>
            <a:off x="6992292" y="1253215"/>
            <a:ext cx="389043" cy="389043"/>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0" name="组合 49"/>
          <p:cNvGrpSpPr/>
          <p:nvPr/>
        </p:nvGrpSpPr>
        <p:grpSpPr>
          <a:xfrm>
            <a:off x="6646927" y="1604884"/>
            <a:ext cx="293036" cy="293036"/>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3" name="组合 52"/>
          <p:cNvGrpSpPr/>
          <p:nvPr/>
        </p:nvGrpSpPr>
        <p:grpSpPr>
          <a:xfrm>
            <a:off x="6857736" y="964208"/>
            <a:ext cx="383892" cy="383892"/>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组合 55"/>
          <p:cNvGrpSpPr/>
          <p:nvPr/>
        </p:nvGrpSpPr>
        <p:grpSpPr>
          <a:xfrm>
            <a:off x="5961577" y="963489"/>
            <a:ext cx="516293" cy="516293"/>
            <a:chOff x="304800" y="673100"/>
            <a:chExt cx="4000500" cy="4000500"/>
          </a:xfrm>
          <a:solidFill>
            <a:srgbClr val="C00000"/>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2" name="组合 111"/>
          <p:cNvGrpSpPr/>
          <p:nvPr/>
        </p:nvGrpSpPr>
        <p:grpSpPr>
          <a:xfrm>
            <a:off x="6704256" y="1301192"/>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5" name="组合 114"/>
          <p:cNvGrpSpPr/>
          <p:nvPr/>
        </p:nvGrpSpPr>
        <p:grpSpPr>
          <a:xfrm>
            <a:off x="6406930" y="953871"/>
            <a:ext cx="467563" cy="467563"/>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 name="文本框 3"/>
          <p:cNvSpPr txBox="1"/>
          <p:nvPr/>
        </p:nvSpPr>
        <p:spPr>
          <a:xfrm>
            <a:off x="5062220" y="332740"/>
            <a:ext cx="3484245" cy="423545"/>
          </a:xfrm>
          <a:prstGeom prst="rect">
            <a:avLst/>
          </a:prstGeom>
          <a:noFill/>
          <a:ln w="9525">
            <a:noFill/>
          </a:ln>
        </p:spPr>
        <p:txBody>
          <a:bodyPr wrap="square">
            <a:spAutoFit/>
          </a:bodyPr>
          <a:lstStyle/>
          <a:p>
            <a:pPr algn="ctr">
              <a:lnSpc>
                <a:spcPct val="120000"/>
              </a:lnSpc>
            </a:pPr>
            <a:r>
              <a:rPr lang="zh-CN" altLang="en-US" sz="1800" b="1">
                <a:latin typeface="微软雅黑" panose="020B0503020204020204" charset="-122"/>
                <a:ea typeface="微软雅黑" panose="020B0503020204020204" charset="-122"/>
                <a:cs typeface="仿宋" panose="02010609060101010101" charset="-122"/>
              </a:rPr>
              <a:t>设计图纸要直接指导加工和施工</a:t>
            </a:r>
            <a:endParaRPr lang="zh-CN" altLang="en-US" sz="1800" b="1">
              <a:latin typeface="微软雅黑" panose="020B0503020204020204" charset="-122"/>
              <a:ea typeface="微软雅黑" panose="020B0503020204020204" charset="-122"/>
              <a:cs typeface="仿宋" panose="02010609060101010101" charset="-122"/>
            </a:endParaRPr>
          </a:p>
        </p:txBody>
      </p:sp>
      <p:sp>
        <p:nvSpPr>
          <p:cNvPr id="5" name="文本框 4"/>
          <p:cNvSpPr txBox="1"/>
          <p:nvPr/>
        </p:nvSpPr>
        <p:spPr>
          <a:xfrm>
            <a:off x="5154295" y="3869690"/>
            <a:ext cx="3568065" cy="866140"/>
          </a:xfrm>
          <a:prstGeom prst="rect">
            <a:avLst/>
          </a:prstGeom>
          <a:noFill/>
          <a:ln w="9525">
            <a:solidFill>
              <a:schemeClr val="bg1">
                <a:lumMod val="65000"/>
              </a:schemeClr>
            </a:solidFill>
          </a:ln>
        </p:spPr>
        <p:txBody>
          <a:bodyPr wrap="square">
            <a:spAutoFit/>
          </a:bodyPr>
          <a:lstStyle/>
          <a:p>
            <a:pPr>
              <a:lnSpc>
                <a:spcPct val="120000"/>
              </a:lnSpc>
            </a:pPr>
            <a:r>
              <a:rPr lang="zh-CN" sz="1400">
                <a:latin typeface="仿宋" panose="02010609060101010101" charset="-122"/>
                <a:ea typeface="仿宋" panose="02010609060101010101" charset="-122"/>
              </a:rPr>
              <a:t>附着在建筑物的位置也需要预先确定，编制深度不够的方案，缺乏对实际施工的指导作用，将造成施工中执行上的困难。</a:t>
            </a:r>
            <a:endParaRPr lang="zh-CN" altLang="en-US" sz="1400">
              <a:latin typeface="仿宋" panose="02010609060101010101" charset="-122"/>
              <a:ea typeface="仿宋" panose="02010609060101010101" charset="-122"/>
            </a:endParaRPr>
          </a:p>
        </p:txBody>
      </p:sp>
      <p:grpSp>
        <p:nvGrpSpPr>
          <p:cNvPr id="7" name="组合 6"/>
          <p:cNvGrpSpPr/>
          <p:nvPr/>
        </p:nvGrpSpPr>
        <p:grpSpPr>
          <a:xfrm>
            <a:off x="5115560" y="3329940"/>
            <a:ext cx="3096260" cy="432486"/>
            <a:chOff x="814328" y="3219334"/>
            <a:chExt cx="1356392" cy="432536"/>
          </a:xfrm>
        </p:grpSpPr>
        <p:grpSp>
          <p:nvGrpSpPr>
            <p:cNvPr id="10" name="组合 9"/>
            <p:cNvGrpSpPr/>
            <p:nvPr/>
          </p:nvGrpSpPr>
          <p:grpSpPr>
            <a:xfrm>
              <a:off x="814328" y="3219334"/>
              <a:ext cx="1356392" cy="432536"/>
              <a:chOff x="2173927" y="3285519"/>
              <a:chExt cx="1721136" cy="548848"/>
            </a:xfrm>
          </p:grpSpPr>
          <p:grpSp>
            <p:nvGrpSpPr>
              <p:cNvPr id="12" name="组合 11"/>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307128" y="3420211"/>
                <a:ext cx="120069"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75"/>
            <p:cNvSpPr txBox="1"/>
            <p:nvPr/>
          </p:nvSpPr>
          <p:spPr>
            <a:xfrm>
              <a:off x="1066913" y="3331742"/>
              <a:ext cx="1054570" cy="21529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algn="l"/>
              <a:r>
                <a:rPr lang="zh-CN" altLang="en-US" dirty="0" smtClean="0">
                  <a:solidFill>
                    <a:schemeClr val="tx1"/>
                  </a:solidFill>
                </a:rPr>
                <a:t>定位准确，指导现场安装施工</a:t>
              </a:r>
              <a:endParaRPr lang="zh-CN" altLang="en-US" dirty="0" smtClean="0">
                <a:solidFill>
                  <a:schemeClr val="tx1"/>
                </a:solidFill>
                <a:latin typeface="+mn-ea"/>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矩形 40"/>
          <p:cNvSpPr/>
          <p:nvPr/>
        </p:nvSpPr>
        <p:spPr>
          <a:xfrm flipV="1">
            <a:off x="-299" y="504289"/>
            <a:ext cx="9144000" cy="113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708400" y="1826895"/>
            <a:ext cx="5201920" cy="2155825"/>
          </a:xfrm>
          <a:prstGeom prst="rect">
            <a:avLst/>
          </a:prstGeom>
          <a:solidFill>
            <a:schemeClr val="bg1">
              <a:lumMod val="95000"/>
            </a:schemeClr>
          </a:solidFill>
          <a:ln w="9525">
            <a:noFill/>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marL="342900" marR="0" lvl="0" algn="l" defTabSz="914400" rtl="0">
              <a:lnSpc>
                <a:spcPct val="120000"/>
              </a:lnSpc>
              <a:spcBef>
                <a:spcPts val="0"/>
              </a:spcBef>
              <a:spcAft>
                <a:spcPts val="0"/>
              </a:spcAft>
              <a:buClrTx/>
              <a:buSzTx/>
              <a:buFont typeface="Arial" panose="020B0604020202020204" pitchFamily="34" charset="0"/>
              <a:buNone/>
              <a:defRPr/>
            </a:pPr>
            <a:r>
              <a:rPr lang="zh-CN" sz="1600" noProof="0" dirty="0">
                <a:ln>
                  <a:noFill/>
                </a:ln>
                <a:effectLst/>
                <a:uLnTx/>
                <a:uFillTx/>
                <a:latin typeface="仿宋" panose="02010609060101010101" charset="-122"/>
                <a:ea typeface="仿宋" panose="02010609060101010101" charset="-122"/>
                <a:cs typeface="仿宋" panose="02010609060101010101" charset="-122"/>
                <a:sym typeface="+mn-ea"/>
              </a:rPr>
              <a:t>该脚手架</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技术优势：</a:t>
            </a:r>
            <a:endParaRPr kumimoji="0" lang="en-US" altLang="zh-CN" sz="1600" b="0" i="0" u="none" strike="noStrike" kern="1200" cap="none" spc="0" normalizeH="0" baseline="0" noProof="0" dirty="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algn="l" defTabSz="914400" rtl="0">
              <a:lnSpc>
                <a:spcPct val="120000"/>
              </a:lnSpc>
              <a:spcBef>
                <a:spcPts val="0"/>
              </a:spcBef>
              <a:spcAft>
                <a:spcPts val="0"/>
              </a:spcAft>
              <a:buClrTx/>
              <a:buSzTx/>
              <a:buFont typeface="Arial" panose="020B0604020202020204" pitchFamily="34" charset="0"/>
              <a:buNone/>
              <a:defRPr/>
            </a:pPr>
            <a:r>
              <a:rPr lang="en-US" altLang="en-US" sz="1600" noProof="0" dirty="0">
                <a:ln>
                  <a:noFill/>
                </a:ln>
                <a:effectLst/>
                <a:uLnTx/>
                <a:uFillTx/>
                <a:latin typeface="仿宋" panose="02010609060101010101" charset="-122"/>
                <a:ea typeface="仿宋" panose="02010609060101010101" charset="-122"/>
                <a:cs typeface="仿宋" panose="02010609060101010101" charset="-122"/>
                <a:sym typeface="+mn-ea"/>
              </a:rPr>
              <a:t>1</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）适用范围广、体系先进、安全可靠；</a:t>
            </a:r>
            <a:endParaRPr kumimoji="0" lang="en-US" altLang="zh-CN" sz="1600" b="0" i="0" u="none" strike="noStrike" kern="1200" cap="none" spc="0" normalizeH="0" baseline="0" noProof="0" dirty="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algn="l" defTabSz="914400" rtl="0">
              <a:lnSpc>
                <a:spcPct val="120000"/>
              </a:lnSpc>
              <a:spcBef>
                <a:spcPts val="0"/>
              </a:spcBef>
              <a:spcAft>
                <a:spcPts val="0"/>
              </a:spcAft>
              <a:buClrTx/>
              <a:buSzTx/>
              <a:buFont typeface="Arial" panose="020B0604020202020204" pitchFamily="34" charset="0"/>
              <a:buNone/>
              <a:defRPr/>
            </a:pPr>
            <a:r>
              <a:rPr lang="en-US" altLang="en-US" sz="1600" noProof="0" dirty="0">
                <a:ln>
                  <a:noFill/>
                </a:ln>
                <a:effectLst/>
                <a:uLnTx/>
                <a:uFillTx/>
                <a:latin typeface="仿宋" panose="02010609060101010101" charset="-122"/>
                <a:ea typeface="仿宋" panose="02010609060101010101" charset="-122"/>
                <a:cs typeface="仿宋" panose="02010609060101010101" charset="-122"/>
                <a:sym typeface="+mn-ea"/>
              </a:rPr>
              <a:t>2</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）对原结构破坏小，型钢不穿剪力墙，保障施工质量；</a:t>
            </a:r>
            <a:endPar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endParaRPr>
          </a:p>
          <a:p>
            <a:pPr marL="0" marR="0" lvl="0" algn="l" defTabSz="914400" rtl="0">
              <a:lnSpc>
                <a:spcPct val="120000"/>
              </a:lnSpc>
              <a:spcBef>
                <a:spcPts val="0"/>
              </a:spcBef>
              <a:spcAft>
                <a:spcPts val="0"/>
              </a:spcAft>
              <a:buClrTx/>
              <a:buSzTx/>
              <a:buFont typeface="Arial" panose="020B0604020202020204" pitchFamily="34" charset="0"/>
              <a:buNone/>
              <a:defRPr/>
            </a:pPr>
            <a:r>
              <a:rPr lang="en-US" altLang="zh-CN" sz="1600" noProof="0" dirty="0">
                <a:ln>
                  <a:noFill/>
                </a:ln>
                <a:effectLst/>
                <a:uLnTx/>
                <a:uFillTx/>
                <a:latin typeface="仿宋" panose="02010609060101010101" charset="-122"/>
                <a:ea typeface="仿宋" panose="02010609060101010101" charset="-122"/>
                <a:cs typeface="仿宋" panose="02010609060101010101" charset="-122"/>
                <a:sym typeface="+mn-ea"/>
              </a:rPr>
              <a:t>3</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）节省钢材，重复利用率高，绿色环保；</a:t>
            </a:r>
            <a:endParaRPr kumimoji="0" lang="en-US" altLang="zh-CN" sz="1600" b="0" i="0" u="none" strike="noStrike" kern="1200" cap="none" spc="0" normalizeH="0" baseline="0" noProof="0" dirty="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algn="l" defTabSz="914400" rtl="0">
              <a:lnSpc>
                <a:spcPct val="120000"/>
              </a:lnSpc>
              <a:spcBef>
                <a:spcPts val="0"/>
              </a:spcBef>
              <a:spcAft>
                <a:spcPts val="0"/>
              </a:spcAft>
              <a:buClrTx/>
              <a:buSzTx/>
              <a:buFont typeface="Arial" panose="020B0604020202020204" pitchFamily="34" charset="0"/>
              <a:buNone/>
              <a:defRPr/>
            </a:pPr>
            <a:r>
              <a:rPr lang="en-US" altLang="en-US" sz="1600" noProof="0" dirty="0">
                <a:ln>
                  <a:noFill/>
                </a:ln>
                <a:effectLst/>
                <a:uLnTx/>
                <a:uFillTx/>
                <a:latin typeface="仿宋" panose="02010609060101010101" charset="-122"/>
                <a:ea typeface="仿宋" panose="02010609060101010101" charset="-122"/>
                <a:cs typeface="仿宋" panose="02010609060101010101" charset="-122"/>
                <a:sym typeface="+mn-ea"/>
              </a:rPr>
              <a:t>4</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）型钢不内伸，</a:t>
            </a:r>
            <a:r>
              <a:rPr lang="zh-CN" altLang="en-US" sz="1600" noProof="0" dirty="0">
                <a:ln>
                  <a:noFill/>
                </a:ln>
                <a:solidFill>
                  <a:srgbClr val="C00000"/>
                </a:solidFill>
                <a:effectLst/>
                <a:uLnTx/>
                <a:uFillTx/>
                <a:latin typeface="仿宋" panose="02010609060101010101" charset="-122"/>
                <a:ea typeface="仿宋" panose="02010609060101010101" charset="-122"/>
                <a:cs typeface="仿宋" panose="02010609060101010101" charset="-122"/>
                <a:sym typeface="+mn-ea"/>
              </a:rPr>
              <a:t>一方面，</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避免了对装饰施工的干扰；</a:t>
            </a:r>
            <a:r>
              <a:rPr lang="zh-CN" altLang="en-US" sz="1600" noProof="0" dirty="0">
                <a:ln>
                  <a:noFill/>
                </a:ln>
                <a:solidFill>
                  <a:srgbClr val="C00000"/>
                </a:solidFill>
                <a:effectLst/>
                <a:uLnTx/>
                <a:uFillTx/>
                <a:latin typeface="仿宋" panose="02010609060101010101" charset="-122"/>
                <a:ea typeface="仿宋" panose="02010609060101010101" charset="-122"/>
                <a:cs typeface="仿宋" panose="02010609060101010101" charset="-122"/>
                <a:sym typeface="+mn-ea"/>
              </a:rPr>
              <a:t>另一方面，</a:t>
            </a:r>
            <a:r>
              <a:rPr lang="zh-CN" altLang="en-US" sz="16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采用该外架有利于</a:t>
            </a:r>
            <a:r>
              <a:rPr lang="en-US" altLang="zh-CN" sz="16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PC</a:t>
            </a:r>
            <a:r>
              <a:rPr lang="zh-CN" altLang="en-US" sz="16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施工。</a:t>
            </a:r>
            <a:r>
              <a:rPr lang="en-US" altLang="en-US" sz="1600" b="1" u="sng" noProof="0" dirty="0">
                <a:ln>
                  <a:noFill/>
                </a:ln>
                <a:solidFill>
                  <a:schemeClr val="accent1">
                    <a:lumMod val="50000"/>
                  </a:schemeClr>
                </a:solidFill>
                <a:effectLst/>
                <a:uLnTx/>
                <a:uFillTx/>
                <a:latin typeface="仿宋" panose="02010609060101010101" charset="-122"/>
                <a:ea typeface="仿宋" panose="02010609060101010101" charset="-122"/>
                <a:cs typeface="仿宋" panose="02010609060101010101" charset="-122"/>
                <a:sym typeface="+mn-ea"/>
              </a:rPr>
              <a:t> </a:t>
            </a:r>
            <a:endParaRPr kumimoji="0" lang="en-US" altLang="en-US" sz="1600" b="1" i="0" u="sng" strike="noStrike" kern="1200" cap="none" spc="0" normalizeH="0" baseline="0" noProof="0" dirty="0">
              <a:ln>
                <a:noFill/>
              </a:ln>
              <a:solidFill>
                <a:schemeClr val="accent1">
                  <a:lumMod val="50000"/>
                </a:schemeClr>
              </a:solidFill>
              <a:effectLst/>
              <a:uLnTx/>
              <a:uFillTx/>
              <a:latin typeface="仿宋" panose="02010609060101010101" charset="-122"/>
              <a:ea typeface="仿宋" panose="02010609060101010101" charset="-122"/>
              <a:cs typeface="仿宋" panose="02010609060101010101" charset="-122"/>
            </a:endParaRPr>
          </a:p>
          <a:p>
            <a:pPr marL="0" marR="0" lvl="0" algn="l" defTabSz="914400" rtl="0">
              <a:lnSpc>
                <a:spcPct val="120000"/>
              </a:lnSpc>
              <a:spcBef>
                <a:spcPts val="0"/>
              </a:spcBef>
              <a:spcAft>
                <a:spcPts val="0"/>
              </a:spcAft>
              <a:buClrTx/>
              <a:buSzTx/>
              <a:buFont typeface="Arial" panose="020B0604020202020204" pitchFamily="34" charset="0"/>
              <a:buNone/>
              <a:defRPr/>
            </a:pPr>
            <a:r>
              <a:rPr lang="en-US" altLang="en-US" sz="1600" noProof="0" dirty="0">
                <a:ln>
                  <a:noFill/>
                </a:ln>
                <a:effectLst/>
                <a:uLnTx/>
                <a:uFillTx/>
                <a:latin typeface="仿宋" panose="02010609060101010101" charset="-122"/>
                <a:ea typeface="仿宋" panose="02010609060101010101" charset="-122"/>
                <a:cs typeface="仿宋" panose="02010609060101010101" charset="-122"/>
                <a:sym typeface="+mn-ea"/>
              </a:rPr>
              <a:t>5</a:t>
            </a:r>
            <a:r>
              <a:rPr lang="zh-CN" altLang="en-US" sz="1600" noProof="0" dirty="0">
                <a:ln>
                  <a:noFill/>
                </a:ln>
                <a:effectLst/>
                <a:uLnTx/>
                <a:uFillTx/>
                <a:latin typeface="仿宋" panose="02010609060101010101" charset="-122"/>
                <a:ea typeface="仿宋" panose="02010609060101010101" charset="-122"/>
                <a:cs typeface="仿宋" panose="02010609060101010101" charset="-122"/>
                <a:sym typeface="+mn-ea"/>
              </a:rPr>
              <a:t>）构件重量轻，降低劳动强度，工具式施工，操作简便。</a:t>
            </a:r>
            <a:endParaRPr sz="1600">
              <a:solidFill>
                <a:schemeClr val="tx1"/>
              </a:solidFill>
              <a:latin typeface="仿宋" panose="02010609060101010101" charset="-122"/>
              <a:ea typeface="仿宋" panose="02010609060101010101" charset="-122"/>
              <a:cs typeface="仿宋" panose="02010609060101010101" charset="-122"/>
            </a:endParaRPr>
          </a:p>
        </p:txBody>
      </p:sp>
      <p:sp>
        <p:nvSpPr>
          <p:cNvPr id="27" name="MH_Other_4"/>
          <p:cNvSpPr/>
          <p:nvPr>
            <p:custDataLst>
              <p:tags r:id="rId1"/>
            </p:custDataLst>
          </p:nvPr>
        </p:nvSpPr>
        <p:spPr>
          <a:xfrm>
            <a:off x="8532495" y="396240"/>
            <a:ext cx="194310" cy="17272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8" name="MH_Other_4"/>
          <p:cNvSpPr/>
          <p:nvPr>
            <p:custDataLst>
              <p:tags r:id="rId2"/>
            </p:custDataLst>
          </p:nvPr>
        </p:nvSpPr>
        <p:spPr>
          <a:xfrm>
            <a:off x="8676640" y="51435"/>
            <a:ext cx="305435" cy="27432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grpSp>
        <p:nvGrpSpPr>
          <p:cNvPr id="31" name="组合 30"/>
          <p:cNvGrpSpPr/>
          <p:nvPr/>
        </p:nvGrpSpPr>
        <p:grpSpPr>
          <a:xfrm>
            <a:off x="2480310" y="268605"/>
            <a:ext cx="4203700" cy="532130"/>
            <a:chOff x="4046316" y="4104183"/>
            <a:chExt cx="6096099" cy="769642"/>
          </a:xfrm>
        </p:grpSpPr>
        <p:sp>
          <p:nvSpPr>
            <p:cNvPr id="30" name="六边形 29"/>
            <p:cNvSpPr/>
            <p:nvPr/>
          </p:nvSpPr>
          <p:spPr>
            <a:xfrm>
              <a:off x="4046316" y="4104183"/>
              <a:ext cx="6096099" cy="769642"/>
            </a:xfrm>
            <a:prstGeom prst="hexagon">
              <a:avLst>
                <a:gd name="adj" fmla="val 42811"/>
                <a:gd name="vf" fmla="val 115470"/>
              </a:avLst>
            </a:prstGeom>
            <a:gradFill flip="none" rotWithShape="1">
              <a:gsLst>
                <a:gs pos="0">
                  <a:schemeClr val="bg1">
                    <a:lumMod val="75000"/>
                  </a:schemeClr>
                </a:gs>
                <a:gs pos="48000">
                  <a:schemeClr val="bg1">
                    <a:lumMod val="85000"/>
                  </a:schemeClr>
                </a:gs>
                <a:gs pos="100000">
                  <a:schemeClr val="bg1"/>
                </a:gs>
              </a:gsLst>
              <a:lin ang="8100000" scaled="1"/>
              <a:tileRect/>
            </a:gradFill>
            <a:ln>
              <a:solidFill>
                <a:schemeClr val="bg1"/>
              </a:solidFill>
            </a:ln>
            <a:effectLst>
              <a:outerShdw blurRad="152400" dist="38100" dir="2700000" sx="101000" sy="101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六边形 31"/>
            <p:cNvSpPr/>
            <p:nvPr/>
          </p:nvSpPr>
          <p:spPr>
            <a:xfrm>
              <a:off x="4046316" y="4203373"/>
              <a:ext cx="5917452" cy="584120"/>
            </a:xfrm>
            <a:prstGeom prst="hexagon">
              <a:avLst>
                <a:gd name="adj" fmla="val 37264"/>
                <a:gd name="vf" fmla="val 11547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rgbClr val="C00000"/>
                  </a:solidFill>
                  <a:latin typeface="微软雅黑" panose="020B0503020204020204" charset="-122"/>
                  <a:ea typeface="微软雅黑" panose="020B0503020204020204" charset="-122"/>
                </a:rPr>
                <a:t>附着式脚手架技术特点和优势</a:t>
              </a:r>
              <a:endParaRPr lang="zh-CN" altLang="en-US" sz="1800" b="1">
                <a:solidFill>
                  <a:srgbClr val="C00000"/>
                </a:solidFill>
                <a:latin typeface="微软雅黑" panose="020B0503020204020204" charset="-122"/>
                <a:ea typeface="微软雅黑" panose="020B0503020204020204" charset="-122"/>
              </a:endParaRPr>
            </a:p>
          </p:txBody>
        </p:sp>
      </p:grpSp>
      <p:sp>
        <p:nvSpPr>
          <p:cNvPr id="2" name="文本框 1"/>
          <p:cNvSpPr txBox="1"/>
          <p:nvPr/>
        </p:nvSpPr>
        <p:spPr>
          <a:xfrm>
            <a:off x="3708400" y="984250"/>
            <a:ext cx="5201920" cy="681355"/>
          </a:xfrm>
          <a:prstGeom prst="rect">
            <a:avLst/>
          </a:prstGeom>
          <a:solidFill>
            <a:schemeClr val="bg1">
              <a:lumMod val="95000"/>
            </a:schemeClr>
          </a:solidFill>
          <a:effectLst>
            <a:outerShdw blurRad="50800" dist="38100" dir="8100000" algn="tr" rotWithShape="0">
              <a:prstClr val="black">
                <a:alpha val="40000"/>
              </a:prstClr>
            </a:outerShdw>
          </a:effectLst>
          <a:scene3d>
            <a:camera prst="orthographicFront"/>
            <a:lightRig rig="threePt" dir="t"/>
          </a:scene3d>
          <a:sp3d prstMaterial="dkEdge"/>
        </p:spPr>
        <p:txBody>
          <a:bodyPr wrap="square" rtlCol="0" anchor="t">
            <a:spAutoFit/>
          </a:bodyPr>
          <a:lstStyle/>
          <a:p>
            <a:pPr>
              <a:lnSpc>
                <a:spcPct val="120000"/>
              </a:lnSpc>
            </a:pPr>
            <a:r>
              <a:rPr lang="zh-CN" altLang="en-US" sz="1600" u="sng" noProof="0" dirty="0">
                <a:solidFill>
                  <a:srgbClr val="002060"/>
                </a:solidFill>
                <a:latin typeface="仿宋" panose="02010609060101010101" charset="-122"/>
                <a:ea typeface="仿宋" panose="02010609060101010101" charset="-122"/>
                <a:sym typeface="+mn-ea"/>
              </a:rPr>
              <a:t>技术特点：</a:t>
            </a:r>
            <a:endParaRPr lang="zh-CN" altLang="en-US" sz="1600" u="sng" noProof="0" dirty="0">
              <a:solidFill>
                <a:srgbClr val="002060"/>
              </a:solidFill>
              <a:latin typeface="仿宋" panose="02010609060101010101" charset="-122"/>
              <a:ea typeface="仿宋" panose="02010609060101010101" charset="-122"/>
              <a:sym typeface="+mn-ea"/>
            </a:endParaRPr>
          </a:p>
          <a:p>
            <a:pPr>
              <a:lnSpc>
                <a:spcPct val="120000"/>
              </a:lnSpc>
            </a:pPr>
            <a:r>
              <a:rPr lang="zh-CN" altLang="en-US" sz="1600" u="sng" noProof="0" dirty="0">
                <a:solidFill>
                  <a:srgbClr val="002060"/>
                </a:solidFill>
                <a:latin typeface="仿宋" panose="02010609060101010101" charset="-122"/>
                <a:ea typeface="仿宋" panose="02010609060101010101" charset="-122"/>
                <a:sym typeface="+mn-ea"/>
              </a:rPr>
              <a:t>附着在建筑结构的外侧、螺栓固定；</a:t>
            </a:r>
            <a:r>
              <a:rPr lang="zh-CN" altLang="en-US" sz="1600" i="1" u="sng" noProof="0" dirty="0">
                <a:solidFill>
                  <a:srgbClr val="002060"/>
                </a:solidFill>
                <a:latin typeface="仿宋" panose="02010609060101010101" charset="-122"/>
                <a:ea typeface="仿宋" panose="02010609060101010101" charset="-122"/>
                <a:sym typeface="+mn-ea"/>
              </a:rPr>
              <a:t>钢拉杆</a:t>
            </a:r>
            <a:r>
              <a:rPr lang="zh-CN" altLang="en-US" sz="1600" noProof="0" dirty="0">
                <a:latin typeface="仿宋" panose="02010609060101010101" charset="-122"/>
                <a:ea typeface="仿宋" panose="02010609060101010101" charset="-122"/>
                <a:sym typeface="+mn-ea"/>
              </a:rPr>
              <a:t>拉结。</a:t>
            </a:r>
            <a:endParaRPr lang="zh-CN" altLang="en-US" sz="1600" noProof="0" dirty="0">
              <a:latin typeface="仿宋" panose="02010609060101010101" charset="-122"/>
              <a:ea typeface="仿宋" panose="02010609060101010101" charset="-122"/>
              <a:sym typeface="+mn-ea"/>
            </a:endParaRPr>
          </a:p>
        </p:txBody>
      </p:sp>
      <p:pic>
        <p:nvPicPr>
          <p:cNvPr id="3" name="图片 -2147482421" descr="C:/Users/Administrator/AppData/Local/Temp/picturecompress_20210526170216/output_1.jpgoutput_1"/>
          <p:cNvPicPr>
            <a:picLocks noChangeAspect="1"/>
          </p:cNvPicPr>
          <p:nvPr/>
        </p:nvPicPr>
        <p:blipFill>
          <a:blip r:embed="rId3"/>
          <a:srcRect l="8219" r="5171" b="14911"/>
          <a:stretch>
            <a:fillRect/>
          </a:stretch>
        </p:blipFill>
        <p:spPr>
          <a:xfrm>
            <a:off x="323850" y="1059815"/>
            <a:ext cx="3286515" cy="3132000"/>
          </a:xfrm>
          <a:prstGeom prst="rect">
            <a:avLst/>
          </a:prstGeom>
          <a:noFill/>
          <a:ln w="9525"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6  </a:t>
            </a:r>
            <a:r>
              <a:rPr lang="zh-CN" altLang="en-US" b="1" noProof="0" dirty="0">
                <a:solidFill>
                  <a:srgbClr val="C00000"/>
                </a:solidFill>
                <a:latin typeface="微软雅黑" panose="020B0503020204020204" charset="-122"/>
                <a:ea typeface="微软雅黑" panose="020B0503020204020204" charset="-122"/>
                <a:sym typeface="+mn-ea"/>
              </a:rPr>
              <a:t>设计计算</a:t>
            </a:r>
            <a:endParaRPr lang="zh-CN" altLang="en-US"/>
          </a:p>
        </p:txBody>
      </p:sp>
      <p:sp>
        <p:nvSpPr>
          <p:cNvPr id="2" name="文本框 1"/>
          <p:cNvSpPr txBox="1"/>
          <p:nvPr/>
        </p:nvSpPr>
        <p:spPr>
          <a:xfrm>
            <a:off x="467360" y="699770"/>
            <a:ext cx="4171315" cy="422084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b="1">
                <a:latin typeface="黑体" panose="02010609060101010101" charset="-122"/>
                <a:ea typeface="黑体" panose="02010609060101010101" charset="-122"/>
                <a:cs typeface="黑体" panose="02010609060101010101" charset="-122"/>
                <a:sym typeface="+mn-ea"/>
              </a:rPr>
              <a:t>6.2.1</a:t>
            </a:r>
            <a:r>
              <a:rPr lang="en-US" sz="1600">
                <a:latin typeface="黑体" panose="02010609060101010101" charset="-122"/>
                <a:ea typeface="黑体" panose="02010609060101010101" charset="-122"/>
                <a:cs typeface="黑体" panose="02010609060101010101" charset="-122"/>
                <a:sym typeface="+mn-ea"/>
              </a:rPr>
              <a:t>  </a:t>
            </a:r>
            <a:r>
              <a:rPr lang="zh-CN" sz="1600" b="1" u="sng">
                <a:solidFill>
                  <a:srgbClr val="C00000"/>
                </a:solidFill>
                <a:latin typeface="黑体" panose="02010609060101010101" charset="-122"/>
                <a:ea typeface="黑体" panose="02010609060101010101" charset="-122"/>
                <a:cs typeface="黑体" panose="02010609060101010101" charset="-122"/>
                <a:sym typeface="+mn-ea"/>
              </a:rPr>
              <a:t>附着支承结构</a:t>
            </a:r>
            <a:r>
              <a:rPr lang="zh-CN" sz="1600">
                <a:latin typeface="黑体" panose="02010609060101010101" charset="-122"/>
                <a:ea typeface="黑体" panose="02010609060101010101" charset="-122"/>
                <a:cs typeface="黑体" panose="02010609060101010101" charset="-122"/>
                <a:sym typeface="+mn-ea"/>
              </a:rPr>
              <a:t>设计，应根据其构造形式进行下列计算：</a:t>
            </a:r>
            <a:endParaRPr lang="en-US" sz="1600">
              <a:latin typeface="黑体" panose="02010609060101010101" charset="-122"/>
              <a:ea typeface="黑体" panose="02010609060101010101" charset="-122"/>
              <a:cs typeface="黑体" panose="02010609060101010101" charset="-122"/>
              <a:sym typeface="+mn-ea"/>
            </a:endParaRPr>
          </a:p>
          <a:p>
            <a:pPr>
              <a:lnSpc>
                <a:spcPct val="120000"/>
              </a:lnSpc>
            </a:pP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1  悬挑钢梁的抗弯强度、抗剪强度、整体稳定性和挠度；</a:t>
            </a:r>
            <a:endParaRPr lang="en-US" sz="1600">
              <a:latin typeface="黑体" panose="02010609060101010101" charset="-122"/>
              <a:ea typeface="黑体" panose="02010609060101010101" charset="-122"/>
              <a:cs typeface="黑体" panose="02010609060101010101" charset="-122"/>
              <a:sym typeface="+mn-ea"/>
            </a:endParaRPr>
          </a:p>
          <a:p>
            <a:pPr>
              <a:lnSpc>
                <a:spcPct val="120000"/>
              </a:lnSpc>
            </a:pP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2  上拉构件的抗拉强度；</a:t>
            </a:r>
            <a:endParaRPr lang="en-US" sz="1600">
              <a:latin typeface="黑体" panose="02010609060101010101" charset="-122"/>
              <a:ea typeface="黑体" panose="02010609060101010101" charset="-122"/>
              <a:cs typeface="黑体" panose="02010609060101010101" charset="-122"/>
              <a:sym typeface="+mn-ea"/>
            </a:endParaRPr>
          </a:p>
          <a:p>
            <a:pPr>
              <a:lnSpc>
                <a:spcPct val="120000"/>
              </a:lnSpc>
            </a:pP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3  下撑构件的抗压强度和稳定性；</a:t>
            </a:r>
            <a:endParaRPr lang="en-US" sz="1600">
              <a:latin typeface="黑体" panose="02010609060101010101" charset="-122"/>
              <a:ea typeface="黑体" panose="02010609060101010101" charset="-122"/>
              <a:cs typeface="黑体" panose="02010609060101010101" charset="-122"/>
              <a:sym typeface="+mn-ea"/>
            </a:endParaRPr>
          </a:p>
          <a:p>
            <a:pPr>
              <a:lnSpc>
                <a:spcPct val="120000"/>
              </a:lnSpc>
            </a:pP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4  附着支承结构各节点的连接强度； </a:t>
            </a:r>
            <a:endParaRPr lang="en-US" sz="1600">
              <a:latin typeface="黑体" panose="02010609060101010101" charset="-122"/>
              <a:ea typeface="黑体" panose="02010609060101010101" charset="-122"/>
              <a:cs typeface="黑体" panose="02010609060101010101" charset="-122"/>
              <a:sym typeface="+mn-ea"/>
            </a:endParaRPr>
          </a:p>
          <a:p>
            <a:pPr>
              <a:lnSpc>
                <a:spcPct val="120000"/>
              </a:lnSpc>
            </a:pP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5  附着支座的抗弯、抗压、抗剪、焊缝、平面内外稳定性、锚固螺栓计算和变形验算。</a:t>
            </a:r>
            <a:endParaRPr lang="en-US" sz="1600" b="1">
              <a:latin typeface="黑体" panose="02010609060101010101" charset="-122"/>
              <a:ea typeface="黑体" panose="02010609060101010101" charset="-122"/>
              <a:cs typeface="黑体" panose="02010609060101010101" charset="-122"/>
              <a:sym typeface="+mn-ea"/>
            </a:endParaRPr>
          </a:p>
          <a:p>
            <a:pPr>
              <a:lnSpc>
                <a:spcPct val="120000"/>
              </a:lnSpc>
            </a:pPr>
            <a:r>
              <a:rPr lang="en-US" sz="1600" b="1">
                <a:latin typeface="黑体" panose="02010609060101010101" charset="-122"/>
                <a:ea typeface="黑体" panose="02010609060101010101" charset="-122"/>
                <a:cs typeface="黑体" panose="02010609060101010101" charset="-122"/>
                <a:sym typeface="+mn-ea"/>
              </a:rPr>
              <a:t>6.2.2 </a:t>
            </a: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附着支承结构设计时，需复核型钢梁锚固位置及拉杆位置的主体结构承载能力，并由设计确认，必要时应采取结构加强措施。</a:t>
            </a:r>
            <a:endParaRPr lang="en-US" sz="1600" b="1">
              <a:latin typeface="黑体" panose="02010609060101010101" charset="-122"/>
              <a:ea typeface="黑体" panose="02010609060101010101" charset="-122"/>
              <a:cs typeface="黑体" panose="02010609060101010101" charset="-122"/>
              <a:sym typeface="+mn-ea"/>
            </a:endParaRPr>
          </a:p>
          <a:p>
            <a:pPr>
              <a:lnSpc>
                <a:spcPct val="120000"/>
              </a:lnSpc>
            </a:pPr>
            <a:r>
              <a:rPr lang="en-US" sz="1600" b="1">
                <a:latin typeface="黑体" panose="02010609060101010101" charset="-122"/>
                <a:ea typeface="黑体" panose="02010609060101010101" charset="-122"/>
                <a:cs typeface="黑体" panose="02010609060101010101" charset="-122"/>
                <a:sym typeface="+mn-ea"/>
              </a:rPr>
              <a:t>6.2.3</a:t>
            </a: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附着支承结构的结构重要性系数应取1.1。</a:t>
            </a:r>
            <a:endParaRPr sz="16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797425" y="195580"/>
            <a:ext cx="4177665" cy="4742815"/>
          </a:xfrm>
          <a:prstGeom prst="rect">
            <a:avLst/>
          </a:prstGeom>
          <a:noFill/>
          <a:ln w="9525">
            <a:solidFill>
              <a:schemeClr val="bg1">
                <a:lumMod val="65000"/>
              </a:schemeClr>
            </a:solidFill>
          </a:ln>
        </p:spPr>
        <p:txBody>
          <a:bodyPr wrap="square">
            <a:spAutoFit/>
          </a:bodyPr>
          <a:lstStyle/>
          <a:p>
            <a:pPr>
              <a:lnSpc>
                <a:spcPct val="120000"/>
              </a:lnSpc>
            </a:pPr>
            <a:r>
              <a:rPr lang="zh-CN" sz="1400">
                <a:latin typeface="仿宋" panose="02010609060101010101" charset="-122"/>
                <a:ea typeface="仿宋" panose="02010609060101010101" charset="-122"/>
              </a:rPr>
              <a:t>6.2.1～6.2.2  列明了附着支承结构设计计算内容。悬挑脚手架上的荷载，最终通过附着支承结构传递给建筑物主体结构，所以主体结构上相应部位构件的承载能力是脚手架安全的重要保证，故提出了验算支座局部承压能力和对应主体结构承载能力的要求。</a:t>
            </a:r>
            <a:endParaRPr lang="zh-CN" sz="1400">
              <a:latin typeface="仿宋" panose="02010609060101010101" charset="-122"/>
              <a:ea typeface="仿宋" panose="02010609060101010101" charset="-122"/>
            </a:endParaRPr>
          </a:p>
          <a:p>
            <a:pPr>
              <a:lnSpc>
                <a:spcPct val="120000"/>
              </a:lnSpc>
            </a:pPr>
            <a:r>
              <a:rPr lang="zh-CN" sz="1400">
                <a:latin typeface="仿宋" panose="02010609060101010101" charset="-122"/>
                <a:ea typeface="仿宋" panose="02010609060101010101" charset="-122"/>
              </a:rPr>
              <a:t>6.2.3  根据《建筑施工脚手架安全技术统一标准》GB51210中关于脚手架结构重要性系数的规定，</a:t>
            </a:r>
            <a:r>
              <a:rPr lang="zh-CN" sz="1400">
                <a:solidFill>
                  <a:schemeClr val="tx1"/>
                </a:solidFill>
                <a:latin typeface="仿宋" panose="02010609060101010101" charset="-122"/>
                <a:ea typeface="仿宋" panose="02010609060101010101" charset="-122"/>
              </a:rPr>
              <a:t>参照附着式升降脚手架的安全等级，</a:t>
            </a:r>
            <a:r>
              <a:rPr lang="zh-CN" sz="1400">
                <a:latin typeface="仿宋" panose="02010609060101010101" charset="-122"/>
                <a:ea typeface="仿宋" panose="02010609060101010101" charset="-122"/>
              </a:rPr>
              <a:t>本附着式脚手架的安全等级取Ⅰ级。《建筑结构可靠性设计统一标准》GB50068规定，按结构破坏后可能产生的后果（危及人的生命、造成经济损失、产生社会影响等）的严重性，将建筑结构的安全等级分为三级，一级破坏后果很严重，二级破坏后果严重，三级破坏后果不严重。结构重要性系数一般根据安全等级和设计年限确定，</a:t>
            </a:r>
            <a:r>
              <a:rPr lang="zh-CN" sz="1400">
                <a:solidFill>
                  <a:schemeClr val="tx1"/>
                </a:solidFill>
                <a:latin typeface="仿宋" panose="02010609060101010101" charset="-122"/>
                <a:ea typeface="仿宋" panose="02010609060101010101" charset="-122"/>
              </a:rPr>
              <a:t>脚手架虽然为临时结构，但一旦发生事故影响极大，</a:t>
            </a:r>
            <a:r>
              <a:rPr lang="zh-CN" sz="1400">
                <a:latin typeface="仿宋" panose="02010609060101010101" charset="-122"/>
                <a:ea typeface="仿宋" panose="02010609060101010101" charset="-122"/>
              </a:rPr>
              <a:t>所以规定此类建筑的悬挑脚手架型钢悬挑结构的结构重要性系数取 1.1。</a:t>
            </a:r>
            <a:endParaRPr lang="zh-CN" sz="1400">
              <a:latin typeface="仿宋" panose="02010609060101010101" charset="-122"/>
              <a:ea typeface="仿宋"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6  </a:t>
            </a:r>
            <a:r>
              <a:rPr lang="zh-CN" altLang="en-US" b="1" noProof="0" dirty="0">
                <a:solidFill>
                  <a:srgbClr val="C00000"/>
                </a:solidFill>
                <a:latin typeface="微软雅黑" panose="020B0503020204020204" charset="-122"/>
                <a:ea typeface="微软雅黑" panose="020B0503020204020204" charset="-122"/>
                <a:sym typeface="+mn-ea"/>
              </a:rPr>
              <a:t>设计计算</a:t>
            </a:r>
            <a:endParaRPr lang="zh-CN" altLang="en-US"/>
          </a:p>
        </p:txBody>
      </p:sp>
      <p:sp>
        <p:nvSpPr>
          <p:cNvPr id="2" name="文本框 1"/>
          <p:cNvSpPr txBox="1"/>
          <p:nvPr/>
        </p:nvSpPr>
        <p:spPr>
          <a:xfrm>
            <a:off x="467360" y="628015"/>
            <a:ext cx="3933825" cy="215582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b="1">
                <a:latin typeface="黑体" panose="02010609060101010101" charset="-122"/>
                <a:ea typeface="黑体" panose="02010609060101010101" charset="-122"/>
                <a:cs typeface="黑体" panose="02010609060101010101" charset="-122"/>
                <a:sym typeface="+mn-ea"/>
              </a:rPr>
              <a:t>6.3.1</a:t>
            </a: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脚手架架体的设计计算，应按照现行行业标准《建筑施工扣件式钢管脚手架安全技术规范》JGJ130的规定进行，</a:t>
            </a:r>
            <a:r>
              <a:rPr lang="zh-CN" sz="1600">
                <a:solidFill>
                  <a:schemeClr val="tx1"/>
                </a:solidFill>
                <a:latin typeface="黑体" panose="02010609060101010101" charset="-122"/>
                <a:ea typeface="黑体" panose="02010609060101010101" charset="-122"/>
                <a:cs typeface="黑体" panose="02010609060101010101" charset="-122"/>
                <a:sym typeface="+mn-ea"/>
              </a:rPr>
              <a:t>钢管的壁厚也应符合国家现行标准《租赁模板脚手架维修保养技术规范》</a:t>
            </a:r>
            <a:r>
              <a:rPr lang="zh-CN" sz="1600">
                <a:latin typeface="黑体" panose="02010609060101010101" charset="-122"/>
                <a:ea typeface="黑体" panose="02010609060101010101" charset="-122"/>
                <a:cs typeface="黑体" panose="02010609060101010101" charset="-122"/>
                <a:sym typeface="+mn-ea"/>
              </a:rPr>
              <a:t>GB50829、《建筑施工扣件式钢管脚手架安全技术规范》JGJ130的相应规定。</a:t>
            </a:r>
            <a:endParaRPr sz="160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636135" y="219710"/>
            <a:ext cx="411353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b="1">
                <a:latin typeface="黑体" panose="02010609060101010101" charset="-122"/>
                <a:ea typeface="黑体" panose="02010609060101010101" charset="-122"/>
                <a:cs typeface="黑体" panose="02010609060101010101" charset="-122"/>
                <a:sym typeface="+mn-ea"/>
              </a:rPr>
              <a:t>6.3.3 </a:t>
            </a: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连墙件应分别计算强度及稳定性，计算应按照国家现行标准《建筑施工扣件式钢管脚手架安全技术规范》JGJ130的规定进行；当采用钢管扣件做连墙件时，还应对扣件的抗滑承载力做验算。</a:t>
            </a:r>
            <a:endParaRPr sz="1600">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467995" y="3796030"/>
            <a:ext cx="3926840" cy="97599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b="1">
                <a:latin typeface="黑体" panose="02010609060101010101" charset="-122"/>
                <a:ea typeface="黑体" panose="02010609060101010101" charset="-122"/>
                <a:cs typeface="黑体" panose="02010609060101010101" charset="-122"/>
                <a:sym typeface="+mn-ea"/>
              </a:rPr>
              <a:t>6.3.2 </a:t>
            </a: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脚手架架体立杆应根据分段搭设悬挑脚手架离地的高度、连墙件的设置等进行稳定性验算。</a:t>
            </a:r>
            <a:endParaRPr sz="1600">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643755" y="1925320"/>
            <a:ext cx="4113530" cy="97599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b="1">
                <a:latin typeface="黑体" panose="02010609060101010101" charset="-122"/>
                <a:ea typeface="黑体" panose="02010609060101010101" charset="-122"/>
                <a:cs typeface="黑体" panose="02010609060101010101" charset="-122"/>
                <a:sym typeface="+mn-ea"/>
              </a:rPr>
              <a:t>6.3.4</a:t>
            </a:r>
            <a:r>
              <a:rPr lang="en-US" sz="1600">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考虑上层悬挑初始搭设时传递给下一层的荷载，计算悬挑高度应适当增加，且增加高度不得少于1层标准层层高。</a:t>
            </a:r>
            <a:endParaRPr sz="16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83235" y="2860675"/>
            <a:ext cx="3917950" cy="866140"/>
          </a:xfrm>
          <a:prstGeom prst="rect">
            <a:avLst/>
          </a:prstGeom>
          <a:noFill/>
          <a:ln w="9525">
            <a:solidFill>
              <a:schemeClr val="bg1">
                <a:lumMod val="50000"/>
              </a:schemeClr>
            </a:solidFill>
          </a:ln>
        </p:spPr>
        <p:txBody>
          <a:bodyPr wrap="square">
            <a:spAutoFit/>
          </a:bodyPr>
          <a:lstStyle/>
          <a:p>
            <a:pPr>
              <a:lnSpc>
                <a:spcPct val="120000"/>
              </a:lnSpc>
            </a:pPr>
            <a:r>
              <a:rPr lang="zh-CN" sz="1400">
                <a:latin typeface="仿宋" panose="02010609060101010101" charset="-122"/>
                <a:ea typeface="仿宋" panose="02010609060101010101" charset="-122"/>
              </a:rPr>
              <a:t>此规范对直径和壁厚的限制：</a:t>
            </a:r>
            <a:endParaRPr lang="zh-CN" sz="1400">
              <a:latin typeface="仿宋" panose="02010609060101010101" charset="-122"/>
              <a:ea typeface="仿宋" panose="02010609060101010101" charset="-122"/>
            </a:endParaRPr>
          </a:p>
          <a:p>
            <a:pPr>
              <a:lnSpc>
                <a:spcPct val="120000"/>
              </a:lnSpc>
            </a:pPr>
            <a:r>
              <a:rPr lang="en-US" altLang="zh-CN" sz="1400">
                <a:latin typeface="仿宋" panose="02010609060101010101" charset="-122"/>
                <a:ea typeface="仿宋" panose="02010609060101010101" charset="-122"/>
              </a:rPr>
              <a:t>           </a:t>
            </a:r>
            <a:r>
              <a:rPr lang="zh-CN" sz="1400">
                <a:latin typeface="仿宋" panose="02010609060101010101" charset="-122"/>
                <a:ea typeface="仿宋" panose="02010609060101010101" charset="-122"/>
              </a:rPr>
              <a:t>钢管外径</a:t>
            </a:r>
            <a:r>
              <a:rPr lang="en-US" altLang="zh-CN" sz="1400">
                <a:latin typeface="仿宋" panose="02010609060101010101" charset="-122"/>
                <a:ea typeface="仿宋" panose="02010609060101010101" charset="-122"/>
              </a:rPr>
              <a:t>48.3</a:t>
            </a:r>
            <a:r>
              <a:rPr lang="zh-CN" altLang="en-US" sz="1400">
                <a:latin typeface="仿宋" panose="02010609060101010101" charset="-122"/>
                <a:ea typeface="仿宋" panose="02010609060101010101" charset="-122"/>
              </a:rPr>
              <a:t>，允许±</a:t>
            </a:r>
            <a:r>
              <a:rPr lang="en-US" altLang="zh-CN" sz="1400">
                <a:latin typeface="仿宋" panose="02010609060101010101" charset="-122"/>
                <a:ea typeface="仿宋" panose="02010609060101010101" charset="-122"/>
              </a:rPr>
              <a:t>0.5mm</a:t>
            </a:r>
            <a:r>
              <a:rPr lang="zh-CN" altLang="en-US" sz="1400">
                <a:latin typeface="仿宋" panose="02010609060101010101" charset="-122"/>
                <a:ea typeface="仿宋" panose="02010609060101010101" charset="-122"/>
              </a:rPr>
              <a:t>偏差；</a:t>
            </a:r>
            <a:endParaRPr lang="zh-CN" altLang="en-US" sz="1400">
              <a:latin typeface="仿宋" panose="02010609060101010101" charset="-122"/>
              <a:ea typeface="仿宋" panose="02010609060101010101" charset="-122"/>
            </a:endParaRPr>
          </a:p>
          <a:p>
            <a:pPr>
              <a:lnSpc>
                <a:spcPct val="120000"/>
              </a:lnSpc>
            </a:pPr>
            <a:r>
              <a:rPr lang="en-US" altLang="zh-CN" sz="1400">
                <a:latin typeface="仿宋" panose="02010609060101010101" charset="-122"/>
                <a:ea typeface="仿宋" panose="02010609060101010101" charset="-122"/>
              </a:rPr>
              <a:t>           </a:t>
            </a:r>
            <a:r>
              <a:rPr lang="zh-CN" altLang="en-US" sz="1400">
                <a:latin typeface="仿宋" panose="02010609060101010101" charset="-122"/>
                <a:ea typeface="仿宋" panose="02010609060101010101" charset="-122"/>
              </a:rPr>
              <a:t>壁厚</a:t>
            </a:r>
            <a:r>
              <a:rPr lang="en-US" altLang="zh-CN" sz="1400">
                <a:latin typeface="仿宋" panose="02010609060101010101" charset="-122"/>
                <a:ea typeface="仿宋" panose="02010609060101010101" charset="-122"/>
              </a:rPr>
              <a:t>3.0mm</a:t>
            </a:r>
            <a:r>
              <a:rPr lang="zh-CN" altLang="en-US" sz="1400">
                <a:latin typeface="仿宋" panose="02010609060101010101" charset="-122"/>
                <a:ea typeface="仿宋" panose="02010609060101010101" charset="-122"/>
              </a:rPr>
              <a:t>，不允许负偏差。</a:t>
            </a:r>
            <a:endParaRPr lang="zh-CN" altLang="en-US" sz="1400">
              <a:latin typeface="仿宋" panose="02010609060101010101" charset="-122"/>
              <a:ea typeface="仿宋" panose="02010609060101010101" charset="-122"/>
            </a:endParaRPr>
          </a:p>
        </p:txBody>
      </p:sp>
      <p:grpSp>
        <p:nvGrpSpPr>
          <p:cNvPr id="56" name="组合 55"/>
          <p:cNvGrpSpPr>
            <a:grpSpLocks noChangeAspect="1"/>
          </p:cNvGrpSpPr>
          <p:nvPr/>
        </p:nvGrpSpPr>
        <p:grpSpPr>
          <a:xfrm>
            <a:off x="731225" y="3210012"/>
            <a:ext cx="588996" cy="504000"/>
            <a:chOff x="5604364" y="2292549"/>
            <a:chExt cx="1300958" cy="1113221"/>
          </a:xfrm>
        </p:grpSpPr>
        <p:grpSp>
          <p:nvGrpSpPr>
            <p:cNvPr id="7" name="组合 6"/>
            <p:cNvGrpSpPr/>
            <p:nvPr/>
          </p:nvGrpSpPr>
          <p:grpSpPr>
            <a:xfrm>
              <a:off x="5604364" y="2292549"/>
              <a:ext cx="1300958" cy="1113221"/>
              <a:chOff x="3183471" y="2060848"/>
              <a:chExt cx="1300958" cy="1113221"/>
            </a:xfrm>
          </p:grpSpPr>
          <p:sp>
            <p:nvSpPr>
              <p:cNvPr id="9"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C0000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134"/>
            <p:cNvSpPr/>
            <p:nvPr/>
          </p:nvSpPr>
          <p:spPr bwMode="auto">
            <a:xfrm>
              <a:off x="6090109" y="2650252"/>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4636135" y="3004820"/>
            <a:ext cx="4121150" cy="866140"/>
          </a:xfrm>
          <a:prstGeom prst="rect">
            <a:avLst/>
          </a:prstGeom>
          <a:noFill/>
          <a:ln w="9525">
            <a:solidFill>
              <a:schemeClr val="bg1">
                <a:lumMod val="65000"/>
              </a:schemeClr>
            </a:solidFill>
          </a:ln>
        </p:spPr>
        <p:txBody>
          <a:bodyPr wrap="square">
            <a:spAutoFit/>
          </a:bodyPr>
          <a:lstStyle/>
          <a:p>
            <a:pPr>
              <a:lnSpc>
                <a:spcPct val="120000"/>
              </a:lnSpc>
            </a:pPr>
            <a:r>
              <a:rPr lang="en-US" altLang="zh-CN" sz="1400">
                <a:latin typeface="仿宋" panose="02010609060101010101" charset="-122"/>
                <a:ea typeface="仿宋" panose="02010609060101010101" charset="-122"/>
              </a:rPr>
              <a:t>6.3.4 </a:t>
            </a:r>
            <a:r>
              <a:rPr lang="zh-CN" altLang="en-US" sz="1400">
                <a:latin typeface="仿宋" panose="02010609060101010101" charset="-122"/>
                <a:ea typeface="仿宋" panose="02010609060101010101" charset="-122"/>
              </a:rPr>
              <a:t>是针对悬挑层上部结构未施工的工况而提出的，此时拉杆尚未拉结，</a:t>
            </a:r>
            <a:r>
              <a:rPr lang="zh-CN" altLang="en-US" sz="1400">
                <a:solidFill>
                  <a:schemeClr val="tx1"/>
                </a:solidFill>
                <a:latin typeface="仿宋" panose="02010609060101010101" charset="-122"/>
                <a:ea typeface="仿宋" panose="02010609060101010101" charset="-122"/>
              </a:rPr>
              <a:t>理论上假设上部立杆荷载传递到下层</a:t>
            </a:r>
            <a:r>
              <a:rPr lang="zh-CN" altLang="en-US" sz="1400">
                <a:latin typeface="仿宋" panose="02010609060101010101" charset="-122"/>
                <a:ea typeface="仿宋" panose="02010609060101010101" charset="-122"/>
              </a:rPr>
              <a:t>。</a:t>
            </a:r>
            <a:endParaRPr lang="zh-CN" altLang="en-US" sz="1400">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1834198" y="1563053"/>
            <a:ext cx="1908000" cy="1908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51548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7  施工</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Construction</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 name="Freeform 15"/>
          <p:cNvSpPr>
            <a:spLocks noChangeAspect="1" noEditPoints="1"/>
          </p:cNvSpPr>
          <p:nvPr/>
        </p:nvSpPr>
        <p:spPr bwMode="auto">
          <a:xfrm>
            <a:off x="2339614" y="2095866"/>
            <a:ext cx="859511" cy="864000"/>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C0000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7  </a:t>
            </a:r>
            <a:r>
              <a:rPr lang="zh-CN" altLang="en-US" b="1" noProof="0" dirty="0">
                <a:solidFill>
                  <a:srgbClr val="C00000"/>
                </a:solidFill>
                <a:latin typeface="微软雅黑" panose="020B0503020204020204" charset="-122"/>
                <a:ea typeface="微软雅黑" panose="020B0503020204020204" charset="-122"/>
                <a:sym typeface="+mn-ea"/>
              </a:rPr>
              <a:t>施工</a:t>
            </a:r>
            <a:endParaRPr lang="zh-CN" altLang="en-US"/>
          </a:p>
        </p:txBody>
      </p:sp>
      <p:sp>
        <p:nvSpPr>
          <p:cNvPr id="3" name="文本框 2"/>
          <p:cNvSpPr txBox="1"/>
          <p:nvPr/>
        </p:nvSpPr>
        <p:spPr>
          <a:xfrm>
            <a:off x="483235" y="594995"/>
            <a:ext cx="4384675" cy="274574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7.1  施工准备</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sym typeface="+mn-ea"/>
              </a:rPr>
              <a:t>7.1.1  脚手架搭设前，方案编制人员或项目技术负责人应向施工现场管理人员进行方案交底。</a:t>
            </a:r>
            <a:endParaRPr sz="1600">
              <a:latin typeface="黑体" panose="02010609060101010101" charset="-122"/>
              <a:ea typeface="黑体" panose="02010609060101010101" charset="-122"/>
              <a:cs typeface="黑体" panose="02010609060101010101" charset="-122"/>
            </a:endParaRPr>
          </a:p>
          <a:p>
            <a:pPr>
              <a:lnSpc>
                <a:spcPct val="120000"/>
              </a:lnSpc>
            </a:pPr>
            <a:r>
              <a:rPr sz="1600">
                <a:latin typeface="黑体" panose="02010609060101010101" charset="-122"/>
                <a:ea typeface="黑体" panose="02010609060101010101" charset="-122"/>
                <a:cs typeface="黑体" panose="02010609060101010101" charset="-122"/>
                <a:sym typeface="+mn-ea"/>
              </a:rPr>
              <a:t>7.1.2  按照专项施工方案及施工图的要求制作构配件，预埋套筒、钢板及其他构件应按方案设计图纸定位准确，孔口应垂直于建筑结构外表面，</a:t>
            </a:r>
            <a:r>
              <a:rPr sz="1600">
                <a:solidFill>
                  <a:srgbClr val="C00000"/>
                </a:solidFill>
                <a:latin typeface="黑体" panose="02010609060101010101" charset="-122"/>
                <a:ea typeface="黑体" panose="02010609060101010101" charset="-122"/>
                <a:cs typeface="黑体" panose="02010609060101010101" charset="-122"/>
                <a:sym typeface="+mn-ea"/>
              </a:rPr>
              <a:t>且有保证不偏位、移位的构造措施</a:t>
            </a:r>
            <a:r>
              <a:rPr sz="1600">
                <a:latin typeface="黑体" panose="02010609060101010101" charset="-122"/>
                <a:ea typeface="黑体" panose="02010609060101010101" charset="-122"/>
                <a:cs typeface="黑体" panose="02010609060101010101" charset="-122"/>
                <a:sym typeface="+mn-ea"/>
              </a:rPr>
              <a:t>。混凝土浇筑前进行隐蔽工程验收，隐蔽验收应手续齐全。</a:t>
            </a:r>
            <a:endParaRPr sz="1600">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467360" y="3463925"/>
            <a:ext cx="440055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7.1.3  按照专项施工方案、施工图纸和国家现行标准的规定，对进场的附着支承结构各构件（悬挑钢梁、预埋件、螺栓、上拉或下撑构件等）、钢管、扣件等构配件进行检查验收，不合格产品不得使用。</a:t>
            </a:r>
            <a:endParaRPr sz="16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170805" y="267970"/>
            <a:ext cx="3778885" cy="97599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7.1.4  经检验合格的材料、构配件应分类堆放整齐、平稳，堆放场地不得有积水。</a:t>
            </a:r>
            <a:endParaRPr sz="16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5171440" y="1348105"/>
            <a:ext cx="3816985" cy="97599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u="sng">
                <a:solidFill>
                  <a:schemeClr val="tx1"/>
                </a:solidFill>
                <a:latin typeface="黑体" panose="02010609060101010101" charset="-122"/>
                <a:ea typeface="黑体" panose="02010609060101010101" charset="-122"/>
                <a:cs typeface="黑体" panose="02010609060101010101" charset="-122"/>
                <a:sym typeface="+mn-ea"/>
              </a:rPr>
              <a:t>7.1.5  悬挑钢梁锚固处的主体结构混凝土强度等级应由设计核算确定，且不应低于C20，对应位置配筋需满足施工要求。</a:t>
            </a:r>
            <a:endParaRPr sz="1600" u="sng">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5172075" y="2454275"/>
            <a:ext cx="3829685" cy="755015"/>
          </a:xfrm>
          <a:prstGeom prst="rect">
            <a:avLst/>
          </a:prstGeom>
          <a:noFill/>
          <a:ln>
            <a:solidFill>
              <a:schemeClr val="bg1">
                <a:lumMod val="50000"/>
              </a:schemeClr>
            </a:solidFill>
          </a:ln>
        </p:spPr>
        <p:txBody>
          <a:bodyPr wrap="square" rtlCol="0" anchor="t">
            <a:spAutoFit/>
          </a:bodyPr>
          <a:lstStyle/>
          <a:p>
            <a:pPr>
              <a:lnSpc>
                <a:spcPct val="120000"/>
              </a:lnSpc>
            </a:pPr>
            <a:r>
              <a:rPr lang="zh-CN" sz="1200">
                <a:latin typeface="仿宋" panose="02010609060101010101" charset="-122"/>
                <a:ea typeface="仿宋" panose="02010609060101010101" charset="-122"/>
                <a:cs typeface="仿宋" panose="02010609060101010101" charset="-122"/>
                <a:sym typeface="+mn-ea"/>
              </a:rPr>
              <a:t>根据《建筑施工扣件式钢管脚手架安全技术规范》JGJ130</a:t>
            </a:r>
            <a:r>
              <a:rPr lang="en-US" altLang="zh-CN" sz="1200">
                <a:latin typeface="仿宋" panose="02010609060101010101" charset="-122"/>
                <a:ea typeface="仿宋" panose="02010609060101010101" charset="-122"/>
                <a:cs typeface="仿宋" panose="02010609060101010101" charset="-122"/>
                <a:sym typeface="+mn-ea"/>
              </a:rPr>
              <a:t>-2011</a:t>
            </a:r>
            <a:r>
              <a:rPr lang="zh-CN" altLang="en-US" sz="1200">
                <a:latin typeface="仿宋" panose="02010609060101010101" charset="-122"/>
                <a:ea typeface="仿宋" panose="02010609060101010101" charset="-122"/>
                <a:cs typeface="仿宋" panose="02010609060101010101" charset="-122"/>
                <a:sym typeface="+mn-ea"/>
              </a:rPr>
              <a:t>，第</a:t>
            </a:r>
            <a:r>
              <a:rPr lang="en-US" altLang="zh-CN" sz="1200">
                <a:latin typeface="仿宋" panose="02010609060101010101" charset="-122"/>
                <a:ea typeface="仿宋" panose="02010609060101010101" charset="-122"/>
                <a:cs typeface="仿宋" panose="02010609060101010101" charset="-122"/>
                <a:sym typeface="+mn-ea"/>
              </a:rPr>
              <a:t>6.10.12</a:t>
            </a:r>
            <a:r>
              <a:rPr lang="zh-CN" altLang="en-US" sz="1200">
                <a:latin typeface="仿宋" panose="02010609060101010101" charset="-122"/>
                <a:ea typeface="仿宋" panose="02010609060101010101" charset="-122"/>
                <a:cs typeface="仿宋" panose="02010609060101010101" charset="-122"/>
                <a:sym typeface="+mn-ea"/>
              </a:rPr>
              <a:t>款，锚固型钢的主体结构混凝土</a:t>
            </a:r>
            <a:r>
              <a:rPr lang="zh-CN" altLang="en-US" sz="1200">
                <a:solidFill>
                  <a:schemeClr val="tx1"/>
                </a:solidFill>
                <a:latin typeface="仿宋" panose="02010609060101010101" charset="-122"/>
                <a:ea typeface="仿宋" panose="02010609060101010101" charset="-122"/>
                <a:cs typeface="仿宋" panose="02010609060101010101" charset="-122"/>
                <a:sym typeface="+mn-ea"/>
              </a:rPr>
              <a:t>强度等级</a:t>
            </a:r>
            <a:r>
              <a:rPr lang="zh-CN" altLang="en-US" sz="1200">
                <a:latin typeface="仿宋" panose="02010609060101010101" charset="-122"/>
                <a:ea typeface="仿宋" panose="02010609060101010101" charset="-122"/>
                <a:cs typeface="仿宋" panose="02010609060101010101" charset="-122"/>
                <a:sym typeface="+mn-ea"/>
              </a:rPr>
              <a:t>不得低于</a:t>
            </a:r>
            <a:r>
              <a:rPr lang="en-US" altLang="zh-CN" sz="1200">
                <a:latin typeface="仿宋" panose="02010609060101010101" charset="-122"/>
                <a:ea typeface="仿宋" panose="02010609060101010101" charset="-122"/>
                <a:cs typeface="仿宋" panose="02010609060101010101" charset="-122"/>
                <a:sym typeface="+mn-ea"/>
              </a:rPr>
              <a:t>C20</a:t>
            </a:r>
            <a:r>
              <a:rPr lang="zh-CN" altLang="en-US" sz="1200">
                <a:latin typeface="仿宋" panose="02010609060101010101" charset="-122"/>
                <a:ea typeface="仿宋" panose="02010609060101010101" charset="-122"/>
                <a:cs typeface="仿宋" panose="02010609060101010101" charset="-122"/>
                <a:sym typeface="+mn-ea"/>
              </a:rPr>
              <a:t>。</a:t>
            </a:r>
            <a:endParaRPr lang="zh-CN" altLang="en-US" sz="1200"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文本框 5"/>
          <p:cNvSpPr txBox="1"/>
          <p:nvPr/>
        </p:nvSpPr>
        <p:spPr>
          <a:xfrm>
            <a:off x="1978660" y="4084320"/>
            <a:ext cx="6917690" cy="607695"/>
          </a:xfrm>
          <a:prstGeom prst="rect">
            <a:avLst/>
          </a:prstGeom>
          <a:noFill/>
          <a:ln w="9525">
            <a:solidFill>
              <a:schemeClr val="bg1">
                <a:lumMod val="50000"/>
              </a:schemeClr>
            </a:solidFill>
          </a:ln>
        </p:spPr>
        <p:txBody>
          <a:bodyPr wrap="square">
            <a:spAutoFit/>
          </a:bodyPr>
          <a:lstStyle/>
          <a:p>
            <a:pPr>
              <a:lnSpc>
                <a:spcPct val="120000"/>
              </a:lnSpc>
            </a:pPr>
            <a:r>
              <a:rPr sz="1400">
                <a:latin typeface="仿宋" panose="02010609060101010101" charset="-122"/>
                <a:ea typeface="仿宋" panose="02010609060101010101" charset="-122"/>
                <a:cs typeface="仿宋" panose="02010609060101010101" charset="-122"/>
                <a:sym typeface="+mn-ea"/>
              </a:rPr>
              <a:t>7.2.5  附着式脚手架上拉或下撑构件都将不再只起构造作用，而是需要参与受力计算。因此必须</a:t>
            </a:r>
            <a:r>
              <a:rPr sz="1400" b="1" i="1" u="sng">
                <a:solidFill>
                  <a:srgbClr val="C00000"/>
                </a:solidFill>
                <a:latin typeface="仿宋" panose="02010609060101010101" charset="-122"/>
                <a:ea typeface="仿宋" panose="02010609060101010101" charset="-122"/>
                <a:cs typeface="仿宋" panose="02010609060101010101" charset="-122"/>
                <a:sym typeface="+mn-ea"/>
              </a:rPr>
              <a:t>保证其连接质量，使其能够按力学模型有效受力。</a:t>
            </a:r>
            <a:endParaRPr lang="zh-CN" altLang="en-US" sz="1400" b="1" i="1" u="sng">
              <a:solidFill>
                <a:srgbClr val="C00000"/>
              </a:solidFill>
              <a:latin typeface="仿宋" panose="02010609060101010101" charset="-122"/>
              <a:ea typeface="仿宋" panose="02010609060101010101" charset="-122"/>
              <a:cs typeface="仿宋" panose="02010609060101010101" charset="-122"/>
              <a:sym typeface="+mn-ea"/>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7  </a:t>
            </a:r>
            <a:r>
              <a:rPr lang="zh-CN" altLang="en-US" b="1" noProof="0" dirty="0">
                <a:solidFill>
                  <a:srgbClr val="C00000"/>
                </a:solidFill>
                <a:latin typeface="微软雅黑" panose="020B0503020204020204" charset="-122"/>
                <a:ea typeface="微软雅黑" panose="020B0503020204020204" charset="-122"/>
                <a:sym typeface="+mn-ea"/>
              </a:rPr>
              <a:t>施工</a:t>
            </a:r>
            <a:endParaRPr lang="zh-CN" altLang="en-US"/>
          </a:p>
        </p:txBody>
      </p:sp>
      <p:sp>
        <p:nvSpPr>
          <p:cNvPr id="3" name="文本框 2"/>
          <p:cNvSpPr txBox="1"/>
          <p:nvPr/>
        </p:nvSpPr>
        <p:spPr>
          <a:xfrm>
            <a:off x="467360" y="628015"/>
            <a:ext cx="4384675" cy="304101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7.2  安装</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7.2.1  脚手架的安装搭设作业，必须明确专人统一指挥，严格按照专项施工方案和安全技术操作规程进行，作业过程中应加强安全检查和质量验收，确保施工安全和安装质量。</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7.2.2  安装搭设作业应有可靠措施防止人员、物料坠落。</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7.2.3  拉杆在安装过程中不得任意弯折。</a:t>
            </a:r>
            <a:r>
              <a:rPr sz="1600" b="1">
                <a:solidFill>
                  <a:srgbClr val="0070C0"/>
                </a:solidFill>
                <a:latin typeface="黑体" panose="02010609060101010101" charset="-122"/>
                <a:ea typeface="黑体" panose="02010609060101010101" charset="-122"/>
                <a:cs typeface="黑体" panose="02010609060101010101" charset="-122"/>
                <a:sym typeface="+mn-ea"/>
              </a:rPr>
              <a:t>定尺加工的上拉或下撑构件不得混用、临时接长或切割等。</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5076190" y="332740"/>
            <a:ext cx="3800475" cy="363093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7.2.4  附着支承结构应准确就位、安装牢固，安装过程中应随时检查构件型号、规格、安装位置的准确性和螺栓紧固及焊接质量，不得少装和使用不合格螺栓及连接件。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7.2.5  附着支承结构与建筑结构的固定应牢固可靠。</a:t>
            </a:r>
            <a:r>
              <a:rPr sz="1600" b="1">
                <a:solidFill>
                  <a:srgbClr val="0070C0"/>
                </a:solidFill>
                <a:latin typeface="黑体" panose="02010609060101010101" charset="-122"/>
                <a:ea typeface="黑体" panose="02010609060101010101" charset="-122"/>
                <a:cs typeface="黑体" panose="02010609060101010101" charset="-122"/>
                <a:sym typeface="+mn-ea"/>
              </a:rPr>
              <a:t>附着支座和悬挑钢梁、悬挑钢梁和上拉或下撑构件均应可靠连接，并能有效受力。</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7.2.6  架体搭设按《建筑施工扣件式钢管脚手架安全技术规范》JGJ130相关要求进行施工。</a:t>
            </a:r>
            <a:endParaRPr sz="1600">
              <a:latin typeface="黑体" panose="02010609060101010101" charset="-122"/>
              <a:ea typeface="黑体" panose="02010609060101010101" charset="-122"/>
              <a:cs typeface="黑体" panose="02010609060101010101" charset="-122"/>
            </a:endParaRPr>
          </a:p>
        </p:txBody>
      </p:sp>
      <p:sp>
        <p:nvSpPr>
          <p:cNvPr id="64" name="椭圆 63"/>
          <p:cNvSpPr/>
          <p:nvPr/>
        </p:nvSpPr>
        <p:spPr>
          <a:xfrm>
            <a:off x="827202" y="3829617"/>
            <a:ext cx="366369" cy="366369"/>
          </a:xfrm>
          <a:prstGeom prst="ellipse">
            <a:avLst/>
          </a:prstGeom>
          <a:solidFill>
            <a:srgbClr val="FFFF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p:cNvSpPr/>
          <p:nvPr/>
        </p:nvSpPr>
        <p:spPr>
          <a:xfrm>
            <a:off x="2195595" y="4012736"/>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1404250" y="3724061"/>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4715828" y="1852061"/>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p:nvSpPr>
        <p:spPr>
          <a:xfrm>
            <a:off x="396037" y="4156007"/>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1187247" y="4444297"/>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683692" y="4012497"/>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1115492" y="3724207"/>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3" descr="C:\Users\lenovo\Desktop\企业简介PPT\正面（项目图片）\3-恒河广场项目.jpg"/>
          <p:cNvPicPr>
            <a:picLocks noChangeArrowheads="1"/>
          </p:cNvPicPr>
          <p:nvPr>
            <p:custDataLst>
              <p:tags r:id="rId1"/>
            </p:custDataLst>
          </p:nvPr>
        </p:nvPicPr>
        <p:blipFill>
          <a:blip r:embed="rId2" cstate="print"/>
          <a:srcRect/>
          <a:stretch>
            <a:fillRect/>
          </a:stretch>
        </p:blipFill>
        <p:spPr bwMode="auto">
          <a:xfrm>
            <a:off x="5578475" y="3148330"/>
            <a:ext cx="2851150" cy="16560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7  </a:t>
            </a:r>
            <a:r>
              <a:rPr lang="zh-CN" altLang="en-US" b="1" noProof="0" dirty="0">
                <a:solidFill>
                  <a:srgbClr val="C00000"/>
                </a:solidFill>
                <a:latin typeface="微软雅黑" panose="020B0503020204020204" charset="-122"/>
                <a:ea typeface="微软雅黑" panose="020B0503020204020204" charset="-122"/>
                <a:sym typeface="+mn-ea"/>
              </a:rPr>
              <a:t>施工</a:t>
            </a:r>
            <a:endParaRPr lang="zh-CN" altLang="en-US"/>
          </a:p>
        </p:txBody>
      </p:sp>
      <p:sp>
        <p:nvSpPr>
          <p:cNvPr id="3" name="文本框 2"/>
          <p:cNvSpPr txBox="1"/>
          <p:nvPr/>
        </p:nvSpPr>
        <p:spPr>
          <a:xfrm>
            <a:off x="467360" y="699770"/>
            <a:ext cx="4384675" cy="215582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7.3  使用</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7.3.1  附着式脚手架应按设计性能指标进行使用，不得随意扩大使用范围：架体上的施工荷载应符合设计规定，不得超载，不得放置影响局部构件安全的集中荷载。</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7.3.2  脚手架上的建筑垃圾和杂物应及时清理干净。</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467360" y="3004185"/>
            <a:ext cx="4384675"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7.3.3  脚手架在使用过程中不得进行下列作业：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1  在架体上拉结吊装缆绳或绳索；</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2  任意拆除构配件或松动连接件；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3  利用架体支撑模板或用做卸料平台；</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4  其他影响架体安全的作业。</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5147945" y="467360"/>
            <a:ext cx="3685540" cy="245110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7.3.4  附着支承结构的附着支座、上拉或下撑构件、拉杆的固定及连接等，应定期检查其安全使用情况，每月不少于一次。</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7.3.5  脚手架停用超过一个月或遇六级以上大风、以及有明显震感的地震复工前，应对脚手架进行全面检查，必要时采取加固措施，确认合格后方可使用。</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pic>
        <p:nvPicPr>
          <p:cNvPr id="2" name="图片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b="27019"/>
          <a:stretch>
            <a:fillRect/>
          </a:stretch>
        </p:blipFill>
        <p:spPr>
          <a:xfrm>
            <a:off x="5578475" y="3148330"/>
            <a:ext cx="2870187" cy="1656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7  </a:t>
            </a:r>
            <a:r>
              <a:rPr lang="zh-CN" altLang="en-US" b="1" noProof="0" dirty="0">
                <a:solidFill>
                  <a:srgbClr val="C00000"/>
                </a:solidFill>
                <a:latin typeface="微软雅黑" panose="020B0503020204020204" charset="-122"/>
                <a:ea typeface="微软雅黑" panose="020B0503020204020204" charset="-122"/>
                <a:sym typeface="+mn-ea"/>
              </a:rPr>
              <a:t>施工</a:t>
            </a:r>
            <a:endParaRPr lang="zh-CN" altLang="en-US"/>
          </a:p>
        </p:txBody>
      </p:sp>
      <p:sp>
        <p:nvSpPr>
          <p:cNvPr id="3" name="文本框 2"/>
          <p:cNvSpPr txBox="1"/>
          <p:nvPr/>
        </p:nvSpPr>
        <p:spPr>
          <a:xfrm>
            <a:off x="467360" y="628015"/>
            <a:ext cx="3933190" cy="363093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7.4  拆除</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7.4.1  脚手架拆除应按专项方案施工，拆除前应做好下列准备工作：</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1  应全面检查脚手架的扣件连接、连墙件、支撑体系等是否符合构造要求；</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2  应根据检查结果补充完善施工脚手架专项方案中的拆除顺序和措施，分别按脚手架架体和附着支承结构两个部分进行拆除方案设计，经审批后方可实施；</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    3  拆除前应对施工人员进行交底；</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lang="en-US" sz="1600">
                <a:latin typeface="黑体" panose="02010609060101010101" charset="-122"/>
                <a:ea typeface="黑体" panose="02010609060101010101" charset="-122"/>
                <a:cs typeface="黑体" panose="02010609060101010101" charset="-122"/>
                <a:sym typeface="+mn-ea"/>
              </a:rPr>
              <a:t>    </a:t>
            </a:r>
            <a:r>
              <a:rPr sz="1600">
                <a:latin typeface="黑体" panose="02010609060101010101" charset="-122"/>
                <a:ea typeface="黑体" panose="02010609060101010101" charset="-122"/>
                <a:cs typeface="黑体" panose="02010609060101010101" charset="-122"/>
                <a:sym typeface="+mn-ea"/>
              </a:rPr>
              <a:t>4  应清除脚手架上杂物及影响拆卸作业的障碍物。</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4716780" y="267970"/>
            <a:ext cx="3933190" cy="451548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7.4.3  当采取分段、分立面拆除时，应制定技术方案，对不拆除的脚手架两端必须采取可靠加固措施经验收合格后方可实施拆除作业。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7.4.4  拆除作业必须严格按照专项施工方案和安全技术操作规程进行，严禁违章指挥、违章作业。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7.4.5  卸料时应符合下列规定：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拆除作业应有可靠措施防止人员与物料坠落，拆除的构配件应机械或人工运至地面，严禁将拆卸下的构件放置于脚手架上，严禁抛掷；</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运至地面的构配件应及时检查、修整和保养，按不同品种、规格分类存放，存放场地应干燥、通风，防止构配件锈蚀。</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1690688" y="1491298"/>
            <a:ext cx="1908000" cy="1908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pic>
        <p:nvPicPr>
          <p:cNvPr id="166" name="图片 16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11388" y="2139633"/>
            <a:ext cx="828000" cy="7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437197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8  </a:t>
            </a:r>
            <a:r>
              <a:rPr kumimoji="0" lang="zh-CN" alt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检查与验收</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Check and accept</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8  </a:t>
            </a:r>
            <a:r>
              <a:rPr lang="zh-CN" altLang="en-US" b="1" noProof="0" dirty="0">
                <a:solidFill>
                  <a:srgbClr val="C00000"/>
                </a:solidFill>
                <a:latin typeface="微软雅黑" panose="020B0503020204020204" charset="-122"/>
                <a:ea typeface="微软雅黑" panose="020B0503020204020204" charset="-122"/>
                <a:sym typeface="+mn-ea"/>
              </a:rPr>
              <a:t>检查与验收</a:t>
            </a:r>
            <a:endParaRPr lang="zh-CN" altLang="en-US"/>
          </a:p>
        </p:txBody>
      </p:sp>
      <p:sp>
        <p:nvSpPr>
          <p:cNvPr id="3" name="文本框 2"/>
          <p:cNvSpPr txBox="1"/>
          <p:nvPr/>
        </p:nvSpPr>
        <p:spPr>
          <a:xfrm>
            <a:off x="395605" y="772160"/>
            <a:ext cx="4036060" cy="39255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8.1  构配件检查与验收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8.1.1  脚手架钢管、扣件、脚手板应有产品出厂合格证和检测报告等质量证明文件，并在使用前按照国家现行标准《租赁模板脚手架维修保养技术规范》GB50829、《建筑施工扣件式钢管脚手架安全技术规范》JGJ130的规定进行抽样检验。同时应符合下列要求：</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a:t>
            </a:r>
            <a:r>
              <a:rPr sz="1600">
                <a:solidFill>
                  <a:schemeClr val="tx1"/>
                </a:solidFill>
                <a:latin typeface="黑体" panose="02010609060101010101" charset="-122"/>
                <a:ea typeface="黑体" panose="02010609060101010101" charset="-122"/>
                <a:cs typeface="黑体" panose="02010609060101010101" charset="-122"/>
                <a:sym typeface="+mn-ea"/>
              </a:rPr>
              <a:t>各种构配件的抽样比例应不小于</a:t>
            </a:r>
            <a:r>
              <a:rPr lang="en-US" sz="1600">
                <a:solidFill>
                  <a:schemeClr val="tx1"/>
                </a:solidFill>
                <a:latin typeface="黑体" panose="02010609060101010101" charset="-122"/>
                <a:ea typeface="黑体" panose="02010609060101010101" charset="-122"/>
                <a:cs typeface="黑体" panose="02010609060101010101" charset="-122"/>
                <a:sym typeface="+mn-ea"/>
              </a:rPr>
              <a:t>3</a:t>
            </a:r>
            <a:r>
              <a:rPr sz="1600">
                <a:solidFill>
                  <a:schemeClr val="tx1"/>
                </a:solidFill>
                <a:latin typeface="黑体" panose="02010609060101010101" charset="-122"/>
                <a:ea typeface="黑体" panose="02010609060101010101" charset="-122"/>
                <a:cs typeface="黑体" panose="02010609060101010101" charset="-122"/>
                <a:sym typeface="+mn-ea"/>
              </a:rPr>
              <a:t>%且不少于20件，</a:t>
            </a:r>
            <a:r>
              <a:rPr sz="1600">
                <a:latin typeface="黑体" panose="02010609060101010101" charset="-122"/>
                <a:ea typeface="黑体" panose="02010609060101010101" charset="-122"/>
                <a:cs typeface="黑体" panose="02010609060101010101" charset="-122"/>
                <a:sym typeface="+mn-ea"/>
              </a:rPr>
              <a:t>质量应符合国家现行标准的规定。不符合质量要求的构配件不得使用；</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钢管壁厚应符合现行相关标准的规定；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3  严禁使用有裂缝、变形的扣件。</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4572000" y="195580"/>
            <a:ext cx="4236085" cy="186118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8.1.2  悬挑钢梁质量应符合下列规定：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悬挑钢梁材料应有产品合格证、质量检验报告等质量证明文件；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a:t>
            </a:r>
            <a:r>
              <a:rPr sz="1600" u="sng">
                <a:solidFill>
                  <a:srgbClr val="C00000"/>
                </a:solidFill>
                <a:latin typeface="黑体" panose="02010609060101010101" charset="-122"/>
                <a:ea typeface="黑体" panose="02010609060101010101" charset="-122"/>
                <a:cs typeface="黑体" panose="02010609060101010101" charset="-122"/>
                <a:sym typeface="+mn-ea"/>
              </a:rPr>
              <a:t>悬挑钢梁端部焊接钢板时，焊缝尺寸应满足设计</a:t>
            </a:r>
            <a:r>
              <a:rPr sz="1600">
                <a:latin typeface="黑体" panose="02010609060101010101" charset="-122"/>
                <a:ea typeface="黑体" panose="02010609060101010101" charset="-122"/>
                <a:cs typeface="黑体" panose="02010609060101010101" charset="-122"/>
                <a:sym typeface="+mn-ea"/>
              </a:rPr>
              <a:t>要求，不得有焊接裂缝、构件变形、锈蚀等缺陷。</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4572000" y="2212340"/>
            <a:ext cx="4264660" cy="274574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8.1.3  预埋螺栓、</a:t>
            </a:r>
            <a:r>
              <a:rPr sz="1600" b="1" u="sng">
                <a:solidFill>
                  <a:srgbClr val="C00000"/>
                </a:solidFill>
                <a:latin typeface="黑体" panose="02010609060101010101" charset="-122"/>
                <a:ea typeface="黑体" panose="02010609060101010101" charset="-122"/>
                <a:cs typeface="黑体" panose="02010609060101010101" charset="-122"/>
                <a:sym typeface="+mn-ea"/>
              </a:rPr>
              <a:t>钢拉杆</a:t>
            </a:r>
            <a:r>
              <a:rPr sz="1600">
                <a:latin typeface="黑体" panose="02010609060101010101" charset="-122"/>
                <a:ea typeface="黑体" panose="02010609060101010101" charset="-122"/>
                <a:cs typeface="黑体" panose="02010609060101010101" charset="-122"/>
                <a:sym typeface="+mn-ea"/>
              </a:rPr>
              <a:t>或钢支撑的质量应符合下列规定：</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应有产品出厂合格证和</a:t>
            </a:r>
            <a:r>
              <a:rPr sz="1600" b="1" u="sng">
                <a:solidFill>
                  <a:srgbClr val="C00000"/>
                </a:solidFill>
                <a:latin typeface="黑体" panose="02010609060101010101" charset="-122"/>
                <a:ea typeface="黑体" panose="02010609060101010101" charset="-122"/>
                <a:cs typeface="黑体" panose="02010609060101010101" charset="-122"/>
                <a:sym typeface="+mn-ea"/>
              </a:rPr>
              <a:t>检测报告</a:t>
            </a:r>
            <a:r>
              <a:rPr sz="1600">
                <a:latin typeface="黑体" panose="02010609060101010101" charset="-122"/>
                <a:ea typeface="黑体" panose="02010609060101010101" charset="-122"/>
                <a:cs typeface="黑体" panose="02010609060101010101" charset="-122"/>
                <a:sym typeface="+mn-ea"/>
              </a:rPr>
              <a:t>等质量证明文件；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现场组装的钢拉杆、钢支撑，其焊缝尺寸需符合设计要求，焊缝表面应饱满，无明显缺陷，焊接人员需持证上岗。</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3  钢拉杆、钢支撑的承载能力应满足设计要求，应有构件抽样检测报告。</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483235" y="843915"/>
            <a:ext cx="3933190" cy="39255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8.2  附着支承结构的检查与验收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8.2.1  </a:t>
            </a:r>
            <a:r>
              <a:rPr sz="1600" b="1" u="sng">
                <a:solidFill>
                  <a:srgbClr val="C00000"/>
                </a:solidFill>
                <a:latin typeface="黑体" panose="02010609060101010101" charset="-122"/>
                <a:ea typeface="黑体" panose="02010609060101010101" charset="-122"/>
                <a:cs typeface="黑体" panose="02010609060101010101" charset="-122"/>
                <a:sym typeface="+mn-ea"/>
              </a:rPr>
              <a:t>附着支承结构应在下列阶段进行检查验收：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附着支承结构安装完成后，脚手架搭设前；</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作业层上施加荷载前；</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3  正式使用后每个月安全检查不少于一次。</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8.2.2  附着支承结构检验应根据下列技术文件进行：</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专项施工方案及设计文件；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安全技术交底；</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3  本标准附录表C.0.2的规定。</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pic>
        <p:nvPicPr>
          <p:cNvPr id="10" name="Picture 3" descr="C:\Users\lenovo\Desktop\企业简介PPT\正面（项目图片）\3-恒河广场项目.jpg"/>
          <p:cNvPicPr>
            <a:picLocks noChangeArrowheads="1"/>
          </p:cNvPicPr>
          <p:nvPr/>
        </p:nvPicPr>
        <p:blipFill>
          <a:blip r:embed="rId1" cstate="print"/>
          <a:srcRect/>
          <a:stretch>
            <a:fillRect/>
          </a:stretch>
        </p:blipFill>
        <p:spPr bwMode="auto">
          <a:xfrm>
            <a:off x="4860290" y="2230120"/>
            <a:ext cx="3853815" cy="21786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8" name="文本框 7"/>
          <p:cNvSpPr txBox="1"/>
          <p:nvPr/>
        </p:nvSpPr>
        <p:spPr>
          <a:xfrm>
            <a:off x="4787900" y="340360"/>
            <a:ext cx="3933190" cy="68135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脚手架架体的检查与验收</a:t>
            </a:r>
            <a:r>
              <a:rPr lang="zh-CN" sz="1600">
                <a:latin typeface="黑体" panose="02010609060101010101" charset="-122"/>
                <a:ea typeface="黑体" panose="02010609060101010101" charset="-122"/>
                <a:cs typeface="黑体" panose="02010609060101010101" charset="-122"/>
                <a:sym typeface="+mn-ea"/>
              </a:rPr>
              <a:t>，同相关脚手架规范，如《扣件式》。</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539750" y="0"/>
            <a:ext cx="200215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8  </a:t>
            </a:r>
            <a:r>
              <a:rPr lang="zh-CN" altLang="en-US" b="1" noProof="0" dirty="0">
                <a:solidFill>
                  <a:srgbClr val="C00000"/>
                </a:solidFill>
                <a:latin typeface="微软雅黑" panose="020B0503020204020204" charset="-122"/>
                <a:ea typeface="微软雅黑" panose="020B0503020204020204" charset="-122"/>
                <a:sym typeface="+mn-ea"/>
              </a:rPr>
              <a:t>检查与验收</a:t>
            </a:r>
            <a:endParaRPr lang="zh-CN" altLang="en-US"/>
          </a:p>
        </p:txBody>
      </p:sp>
      <p:pic>
        <p:nvPicPr>
          <p:cNvPr id="30730" name="Picture 21" descr="3D小人2"/>
          <p:cNvPicPr>
            <a:picLocks noChangeAspect="1"/>
          </p:cNvPicPr>
          <p:nvPr/>
        </p:nvPicPr>
        <p:blipFill>
          <a:blip r:embed="rId2"/>
          <a:stretch>
            <a:fillRect/>
          </a:stretch>
        </p:blipFill>
        <p:spPr>
          <a:xfrm rot="1080000">
            <a:off x="7702550" y="1055370"/>
            <a:ext cx="962462" cy="972000"/>
          </a:xfrm>
          <a:prstGeom prst="rect">
            <a:avLst/>
          </a:prstGeom>
          <a:noFill/>
          <a:ln w="9525">
            <a:noFill/>
          </a:ln>
        </p:spPr>
      </p:pic>
      <p:pic>
        <p:nvPicPr>
          <p:cNvPr id="4" name="图片 3"/>
          <p:cNvPicPr>
            <a:picLocks noChangeAspect="1"/>
          </p:cNvPicPr>
          <p:nvPr/>
        </p:nvPicPr>
        <p:blipFill>
          <a:blip r:embed="rId3"/>
          <a:srcRect b="26505"/>
          <a:stretch>
            <a:fillRect/>
          </a:stretch>
        </p:blipFill>
        <p:spPr>
          <a:xfrm>
            <a:off x="4860290" y="2212975"/>
            <a:ext cx="3853444" cy="212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矩形 40"/>
          <p:cNvSpPr/>
          <p:nvPr/>
        </p:nvSpPr>
        <p:spPr>
          <a:xfrm flipV="1">
            <a:off x="-299" y="504289"/>
            <a:ext cx="9144000" cy="113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2019122616522035"/>
          <p:cNvPicPr>
            <a:picLocks noChangeAspect="1"/>
          </p:cNvPicPr>
          <p:nvPr/>
        </p:nvPicPr>
        <p:blipFill>
          <a:blip r:embed="rId1"/>
          <a:srcRect l="2249" t="5185" r="2043" b="6037"/>
          <a:stretch>
            <a:fillRect/>
          </a:stretch>
        </p:blipFill>
        <p:spPr>
          <a:xfrm>
            <a:off x="324485" y="1132840"/>
            <a:ext cx="5318448" cy="3744000"/>
          </a:xfrm>
          <a:prstGeom prst="rect">
            <a:avLst/>
          </a:prstGeom>
        </p:spPr>
      </p:pic>
      <p:grpSp>
        <p:nvGrpSpPr>
          <p:cNvPr id="31" name="组合 30"/>
          <p:cNvGrpSpPr/>
          <p:nvPr/>
        </p:nvGrpSpPr>
        <p:grpSpPr>
          <a:xfrm>
            <a:off x="2767330" y="268605"/>
            <a:ext cx="3895725" cy="532130"/>
            <a:chOff x="4046316" y="4104183"/>
            <a:chExt cx="5802073" cy="769642"/>
          </a:xfrm>
        </p:grpSpPr>
        <p:sp>
          <p:nvSpPr>
            <p:cNvPr id="30" name="六边形 29"/>
            <p:cNvSpPr/>
            <p:nvPr/>
          </p:nvSpPr>
          <p:spPr>
            <a:xfrm>
              <a:off x="4046316" y="4104183"/>
              <a:ext cx="5802073" cy="769642"/>
            </a:xfrm>
            <a:prstGeom prst="hexagon">
              <a:avLst>
                <a:gd name="adj" fmla="val 42811"/>
                <a:gd name="vf" fmla="val 115470"/>
              </a:avLst>
            </a:prstGeom>
            <a:gradFill flip="none" rotWithShape="1">
              <a:gsLst>
                <a:gs pos="0">
                  <a:schemeClr val="bg1">
                    <a:lumMod val="75000"/>
                  </a:schemeClr>
                </a:gs>
                <a:gs pos="48000">
                  <a:schemeClr val="bg1">
                    <a:lumMod val="85000"/>
                  </a:schemeClr>
                </a:gs>
                <a:gs pos="100000">
                  <a:schemeClr val="bg1"/>
                </a:gs>
              </a:gsLst>
              <a:lin ang="8100000" scaled="1"/>
              <a:tileRect/>
            </a:gradFill>
            <a:ln>
              <a:solidFill>
                <a:schemeClr val="bg1"/>
              </a:solidFill>
            </a:ln>
            <a:effectLst>
              <a:outerShdw blurRad="152400" dist="38100" dir="2700000" sx="101000" sy="101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六边形 31"/>
            <p:cNvSpPr/>
            <p:nvPr/>
          </p:nvSpPr>
          <p:spPr>
            <a:xfrm>
              <a:off x="4139944" y="4203373"/>
              <a:ext cx="5576043" cy="584120"/>
            </a:xfrm>
            <a:prstGeom prst="hexagon">
              <a:avLst>
                <a:gd name="adj" fmla="val 37264"/>
                <a:gd name="vf" fmla="val 11547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rgbClr val="C00000"/>
                  </a:solidFill>
                  <a:latin typeface="微软雅黑" panose="020B0503020204020204" charset="-122"/>
                  <a:ea typeface="微软雅黑" panose="020B0503020204020204" charset="-122"/>
                </a:rPr>
                <a:t>附着式脚手架发展和应用</a:t>
              </a:r>
              <a:endParaRPr lang="zh-CN" altLang="en-US" sz="1800" b="1">
                <a:solidFill>
                  <a:srgbClr val="C00000"/>
                </a:solidFill>
                <a:latin typeface="微软雅黑" panose="020B0503020204020204" charset="-122"/>
                <a:ea typeface="微软雅黑" panose="020B0503020204020204" charset="-122"/>
              </a:endParaRPr>
            </a:p>
          </p:txBody>
        </p:sp>
      </p:grpSp>
      <p:pic>
        <p:nvPicPr>
          <p:cNvPr id="12299" name="Picture 12" descr="F:\技术成果申报与技术进步\原E盘\学习资料\PPT素材\15 (1).png"/>
          <p:cNvPicPr>
            <a:picLocks noChangeAspect="1"/>
          </p:cNvPicPr>
          <p:nvPr/>
        </p:nvPicPr>
        <p:blipFill>
          <a:blip r:embed="rId2"/>
          <a:stretch>
            <a:fillRect/>
          </a:stretch>
        </p:blipFill>
        <p:spPr>
          <a:xfrm>
            <a:off x="8244205" y="124460"/>
            <a:ext cx="754890" cy="756000"/>
          </a:xfrm>
          <a:prstGeom prst="rect">
            <a:avLst/>
          </a:prstGeom>
          <a:noFill/>
          <a:ln w="9525">
            <a:noFill/>
          </a:ln>
        </p:spPr>
      </p:pic>
      <p:sp>
        <p:nvSpPr>
          <p:cNvPr id="14" name="椭圆 13"/>
          <p:cNvSpPr/>
          <p:nvPr/>
        </p:nvSpPr>
        <p:spPr>
          <a:xfrm>
            <a:off x="3995420" y="3508375"/>
            <a:ext cx="216000" cy="216000"/>
          </a:xfrm>
          <a:prstGeom prst="ellipse">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flipH="1" flipV="1">
            <a:off x="3996690" y="3291840"/>
            <a:ext cx="72390" cy="215900"/>
          </a:xfrm>
          <a:prstGeom prst="straightConnector1">
            <a:avLst/>
          </a:prstGeom>
          <a:ln w="28575">
            <a:solidFill>
              <a:srgbClr val="C00000"/>
            </a:solidFill>
            <a:tailEnd type="arrow" w="med" len="med"/>
          </a:ln>
        </p:spPr>
        <p:style>
          <a:lnRef idx="1">
            <a:schemeClr val="accent4"/>
          </a:lnRef>
          <a:fillRef idx="0">
            <a:schemeClr val="accent4"/>
          </a:fillRef>
          <a:effectRef idx="0">
            <a:schemeClr val="accent4"/>
          </a:effectRef>
          <a:fontRef idx="minor">
            <a:schemeClr val="tx1"/>
          </a:fontRef>
        </p:style>
      </p:cxnSp>
      <p:cxnSp>
        <p:nvCxnSpPr>
          <p:cNvPr id="33" name="直接箭头连接符 32"/>
          <p:cNvCxnSpPr/>
          <p:nvPr/>
        </p:nvCxnSpPr>
        <p:spPr>
          <a:xfrm flipH="1" flipV="1">
            <a:off x="3779520" y="3435985"/>
            <a:ext cx="201295" cy="127000"/>
          </a:xfrm>
          <a:prstGeom prst="straightConnector1">
            <a:avLst/>
          </a:prstGeom>
          <a:ln w="28575">
            <a:solidFill>
              <a:srgbClr val="C00000"/>
            </a:solidFill>
            <a:tailEnd type="arrow" w="med" len="med"/>
          </a:ln>
        </p:spPr>
        <p:style>
          <a:lnRef idx="1">
            <a:schemeClr val="accent4"/>
          </a:lnRef>
          <a:fillRef idx="0">
            <a:schemeClr val="accent4"/>
          </a:fillRef>
          <a:effectRef idx="0">
            <a:schemeClr val="accent4"/>
          </a:effectRef>
          <a:fontRef idx="minor">
            <a:schemeClr val="tx1"/>
          </a:fontRef>
        </p:style>
      </p:cxnSp>
      <p:cxnSp>
        <p:nvCxnSpPr>
          <p:cNvPr id="34" name="直接箭头连接符 33"/>
          <p:cNvCxnSpPr/>
          <p:nvPr/>
        </p:nvCxnSpPr>
        <p:spPr>
          <a:xfrm flipH="1">
            <a:off x="3853180" y="3706495"/>
            <a:ext cx="127635" cy="161290"/>
          </a:xfrm>
          <a:prstGeom prst="straightConnector1">
            <a:avLst/>
          </a:prstGeom>
          <a:ln w="28575">
            <a:solidFill>
              <a:srgbClr val="C00000"/>
            </a:solidFill>
            <a:tailEnd type="arrow" w="med" len="med"/>
          </a:ln>
        </p:spPr>
        <p:style>
          <a:lnRef idx="1">
            <a:schemeClr val="accent4"/>
          </a:lnRef>
          <a:fillRef idx="0">
            <a:schemeClr val="accent4"/>
          </a:fillRef>
          <a:effectRef idx="0">
            <a:schemeClr val="accent4"/>
          </a:effectRef>
          <a:fontRef idx="minor">
            <a:schemeClr val="tx1"/>
          </a:fontRef>
        </p:style>
      </p:cxnSp>
      <p:sp>
        <p:nvSpPr>
          <p:cNvPr id="35" name="椭圆 34"/>
          <p:cNvSpPr/>
          <p:nvPr/>
        </p:nvSpPr>
        <p:spPr>
          <a:xfrm>
            <a:off x="3528060" y="3075940"/>
            <a:ext cx="901065" cy="1008380"/>
          </a:xfrm>
          <a:prstGeom prst="ellipse">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p:nvPr/>
        </p:nvCxnSpPr>
        <p:spPr>
          <a:xfrm flipH="1" flipV="1">
            <a:off x="2773045" y="3435985"/>
            <a:ext cx="647700" cy="71755"/>
          </a:xfrm>
          <a:prstGeom prst="straightConnector1">
            <a:avLst/>
          </a:prstGeom>
          <a:ln w="28575">
            <a:solidFill>
              <a:srgbClr val="C00000"/>
            </a:solidFill>
            <a:tailEnd type="arrow" w="med" len="med"/>
          </a:ln>
        </p:spPr>
        <p:style>
          <a:lnRef idx="1">
            <a:schemeClr val="accent4"/>
          </a:lnRef>
          <a:fillRef idx="0">
            <a:schemeClr val="accent4"/>
          </a:fillRef>
          <a:effectRef idx="0">
            <a:schemeClr val="accent4"/>
          </a:effectRef>
          <a:fontRef idx="minor">
            <a:schemeClr val="tx1"/>
          </a:fontRef>
        </p:style>
      </p:cxnSp>
      <p:sp>
        <p:nvSpPr>
          <p:cNvPr id="37" name="椭圆 36"/>
          <p:cNvSpPr/>
          <p:nvPr/>
        </p:nvSpPr>
        <p:spPr>
          <a:xfrm>
            <a:off x="2268220" y="3075305"/>
            <a:ext cx="756000" cy="756000"/>
          </a:xfrm>
          <a:prstGeom prst="ellipse">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766435" y="1203325"/>
            <a:ext cx="3119755" cy="1899920"/>
          </a:xfrm>
          <a:prstGeom prst="rect">
            <a:avLst/>
          </a:prstGeom>
          <a:solidFill>
            <a:schemeClr val="bg1">
              <a:lumMod val="95000"/>
            </a:schemeClr>
          </a:solidFill>
          <a:ln w="9525">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400">
                <a:solidFill>
                  <a:schemeClr val="tx1"/>
                </a:solidFill>
                <a:latin typeface="仿宋" panose="02010609060101010101" charset="-122"/>
                <a:ea typeface="仿宋" panose="02010609060101010101" charset="-122"/>
                <a:cs typeface="仿宋" panose="02010609060101010101" charset="-122"/>
              </a:rPr>
              <a:t>附着式脚手架，</a:t>
            </a:r>
            <a:r>
              <a:rPr lang="zh-CN" sz="1400">
                <a:solidFill>
                  <a:schemeClr val="tx1"/>
                </a:solidFill>
                <a:latin typeface="仿宋" panose="02010609060101010101" charset="-122"/>
                <a:ea typeface="仿宋" panose="02010609060101010101" charset="-122"/>
                <a:cs typeface="仿宋" panose="02010609060101010101" charset="-122"/>
              </a:rPr>
              <a:t>该技术最早起源是在浙江，</a:t>
            </a:r>
            <a:r>
              <a:rPr sz="1400">
                <a:solidFill>
                  <a:schemeClr val="tx1"/>
                </a:solidFill>
                <a:latin typeface="仿宋" panose="02010609060101010101" charset="-122"/>
                <a:ea typeface="仿宋" panose="02010609060101010101" charset="-122"/>
                <a:cs typeface="仿宋" panose="02010609060101010101" charset="-122"/>
              </a:rPr>
              <a:t>自2011年在浙江、江苏、上海等沿海一代被</a:t>
            </a:r>
            <a:r>
              <a:rPr lang="zh-CN" sz="1400">
                <a:solidFill>
                  <a:schemeClr val="tx1"/>
                </a:solidFill>
                <a:latin typeface="仿宋" panose="02010609060101010101" charset="-122"/>
                <a:ea typeface="仿宋" panose="02010609060101010101" charset="-122"/>
                <a:cs typeface="仿宋" panose="02010609060101010101" charset="-122"/>
              </a:rPr>
              <a:t>率先</a:t>
            </a:r>
            <a:r>
              <a:rPr sz="1400">
                <a:solidFill>
                  <a:schemeClr val="tx1"/>
                </a:solidFill>
                <a:latin typeface="仿宋" panose="02010609060101010101" charset="-122"/>
                <a:ea typeface="仿宋" panose="02010609060101010101" charset="-122"/>
                <a:cs typeface="仿宋" panose="02010609060101010101" charset="-122"/>
              </a:rPr>
              <a:t>应用。</a:t>
            </a:r>
            <a:r>
              <a:rPr lang="zh-CN" sz="1400">
                <a:solidFill>
                  <a:schemeClr val="tx1"/>
                </a:solidFill>
                <a:latin typeface="仿宋" panose="02010609060101010101" charset="-122"/>
                <a:ea typeface="仿宋" panose="02010609060101010101" charset="-122"/>
                <a:cs typeface="仿宋" panose="02010609060101010101" charset="-122"/>
              </a:rPr>
              <a:t>而后该技术被推广至</a:t>
            </a:r>
            <a:r>
              <a:rPr sz="1400">
                <a:solidFill>
                  <a:schemeClr val="tx1"/>
                </a:solidFill>
                <a:latin typeface="仿宋" panose="02010609060101010101" charset="-122"/>
                <a:ea typeface="仿宋" panose="02010609060101010101" charset="-122"/>
                <a:cs typeface="仿宋" panose="02010609060101010101" charset="-122"/>
              </a:rPr>
              <a:t>安徽、郑州、南宁等</a:t>
            </a:r>
            <a:r>
              <a:rPr lang="zh-CN" sz="1400">
                <a:solidFill>
                  <a:schemeClr val="tx1"/>
                </a:solidFill>
                <a:latin typeface="仿宋" panose="02010609060101010101" charset="-122"/>
                <a:ea typeface="仿宋" panose="02010609060101010101" charset="-122"/>
                <a:cs typeface="仿宋" panose="02010609060101010101" charset="-122"/>
              </a:rPr>
              <a:t>地，目前在东部沿海一代，仅中天建设集团范围内就有</a:t>
            </a:r>
            <a:r>
              <a:rPr sz="1400">
                <a:solidFill>
                  <a:schemeClr val="tx1"/>
                </a:solidFill>
                <a:latin typeface="仿宋" panose="02010609060101010101" charset="-122"/>
                <a:ea typeface="仿宋" panose="02010609060101010101" charset="-122"/>
                <a:cs typeface="仿宋" panose="02010609060101010101" charset="-122"/>
              </a:rPr>
              <a:t>超1</a:t>
            </a:r>
            <a:r>
              <a:rPr lang="en-US" sz="1400">
                <a:solidFill>
                  <a:schemeClr val="tx1"/>
                </a:solidFill>
                <a:latin typeface="仿宋" panose="02010609060101010101" charset="-122"/>
                <a:ea typeface="仿宋" panose="02010609060101010101" charset="-122"/>
                <a:cs typeface="仿宋" panose="02010609060101010101" charset="-122"/>
              </a:rPr>
              <a:t>5</a:t>
            </a:r>
            <a:r>
              <a:rPr sz="1400">
                <a:solidFill>
                  <a:schemeClr val="tx1"/>
                </a:solidFill>
                <a:latin typeface="仿宋" panose="02010609060101010101" charset="-122"/>
                <a:ea typeface="仿宋" panose="02010609060101010101" charset="-122"/>
                <a:cs typeface="仿宋" panose="02010609060101010101" charset="-122"/>
              </a:rPr>
              <a:t>0个</a:t>
            </a:r>
            <a:r>
              <a:rPr lang="zh-CN" sz="1400">
                <a:solidFill>
                  <a:schemeClr val="tx1"/>
                </a:solidFill>
                <a:latin typeface="仿宋" panose="02010609060101010101" charset="-122"/>
                <a:ea typeface="仿宋" panose="02010609060101010101" charset="-122"/>
                <a:cs typeface="仿宋" panose="02010609060101010101" charset="-122"/>
              </a:rPr>
              <a:t>项目应用了本技术，</a:t>
            </a:r>
            <a:r>
              <a:rPr sz="1400">
                <a:solidFill>
                  <a:schemeClr val="tx1"/>
                </a:solidFill>
                <a:latin typeface="仿宋" panose="02010609060101010101" charset="-122"/>
                <a:ea typeface="仿宋" panose="02010609060101010101" charset="-122"/>
                <a:cs typeface="仿宋" panose="02010609060101010101" charset="-122"/>
              </a:rPr>
              <a:t>使用面积超过千万平方米。</a:t>
            </a:r>
            <a:endParaRPr lang="zh-CN" sz="1400">
              <a:solidFill>
                <a:schemeClr val="tx1"/>
              </a:solidFill>
              <a:latin typeface="仿宋" panose="02010609060101010101" charset="-122"/>
              <a:ea typeface="仿宋" panose="02010609060101010101" charset="-122"/>
              <a:cs typeface="仿宋" panose="02010609060101010101" charset="-122"/>
            </a:endParaRPr>
          </a:p>
        </p:txBody>
      </p:sp>
      <p:sp>
        <p:nvSpPr>
          <p:cNvPr id="39" name="文本框 38"/>
          <p:cNvSpPr txBox="1"/>
          <p:nvPr/>
        </p:nvSpPr>
        <p:spPr>
          <a:xfrm>
            <a:off x="5766435" y="3220085"/>
            <a:ext cx="3112770" cy="1641475"/>
          </a:xfrm>
          <a:prstGeom prst="rect">
            <a:avLst/>
          </a:prstGeom>
          <a:solidFill>
            <a:schemeClr val="bg1">
              <a:lumMod val="95000"/>
            </a:schemeClr>
          </a:solidFill>
          <a:ln w="9525">
            <a:solidFill>
              <a:schemeClr val="bg2">
                <a:lumMod val="60000"/>
                <a:lumOff val="40000"/>
              </a:schemeClr>
            </a:solidFill>
            <a:prstDash val="sysDash"/>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400">
                <a:solidFill>
                  <a:schemeClr val="tx1"/>
                </a:solidFill>
                <a:latin typeface="仿宋" panose="02010609060101010101" charset="-122"/>
                <a:ea typeface="仿宋" panose="02010609060101010101" charset="-122"/>
                <a:cs typeface="仿宋" panose="02010609060101010101" charset="-122"/>
              </a:rPr>
              <a:t>在四川省内，</a:t>
            </a:r>
            <a:r>
              <a:rPr lang="zh-CN" sz="1400">
                <a:solidFill>
                  <a:schemeClr val="tx1"/>
                </a:solidFill>
                <a:latin typeface="仿宋" panose="02010609060101010101" charset="-122"/>
                <a:ea typeface="仿宋" panose="02010609060101010101" charset="-122"/>
                <a:cs typeface="仿宋" panose="02010609060101010101" charset="-122"/>
              </a:rPr>
              <a:t>近年来</a:t>
            </a:r>
            <a:r>
              <a:rPr sz="1400">
                <a:solidFill>
                  <a:schemeClr val="tx1"/>
                </a:solidFill>
                <a:latin typeface="仿宋" panose="02010609060101010101" charset="-122"/>
                <a:ea typeface="仿宋" panose="02010609060101010101" charset="-122"/>
                <a:cs typeface="仿宋" panose="02010609060101010101" charset="-122"/>
              </a:rPr>
              <a:t>该技术也得到了广泛使用，</a:t>
            </a:r>
            <a:r>
              <a:rPr lang="zh-CN" sz="1400">
                <a:solidFill>
                  <a:schemeClr val="tx1"/>
                </a:solidFill>
                <a:latin typeface="仿宋" panose="02010609060101010101" charset="-122"/>
                <a:ea typeface="仿宋" panose="02010609060101010101" charset="-122"/>
                <a:cs typeface="仿宋" panose="02010609060101010101" charset="-122"/>
              </a:rPr>
              <a:t>在中天的西南分公司，就有</a:t>
            </a:r>
            <a:r>
              <a:rPr sz="1400">
                <a:solidFill>
                  <a:schemeClr val="tx1"/>
                </a:solidFill>
                <a:latin typeface="仿宋" panose="02010609060101010101" charset="-122"/>
                <a:ea typeface="仿宋" panose="02010609060101010101" charset="-122"/>
                <a:cs typeface="仿宋" panose="02010609060101010101" charset="-122"/>
              </a:rPr>
              <a:t>成都</a:t>
            </a:r>
            <a:r>
              <a:rPr lang="zh-CN" sz="1400">
                <a:solidFill>
                  <a:schemeClr val="tx1"/>
                </a:solidFill>
                <a:latin typeface="仿宋" panose="02010609060101010101" charset="-122"/>
                <a:ea typeface="仿宋" panose="02010609060101010101" charset="-122"/>
                <a:cs typeface="仿宋" panose="02010609060101010101" charset="-122"/>
              </a:rPr>
              <a:t>、</a:t>
            </a:r>
            <a:r>
              <a:rPr sz="1400">
                <a:solidFill>
                  <a:schemeClr val="tx1"/>
                </a:solidFill>
                <a:latin typeface="仿宋" panose="02010609060101010101" charset="-122"/>
                <a:ea typeface="仿宋" panose="02010609060101010101" charset="-122"/>
                <a:cs typeface="仿宋" panose="02010609060101010101" charset="-122"/>
              </a:rPr>
              <a:t>简阳、眉山、遂宁</a:t>
            </a:r>
            <a:r>
              <a:rPr lang="zh-CN" sz="1400">
                <a:solidFill>
                  <a:schemeClr val="tx1"/>
                </a:solidFill>
                <a:latin typeface="仿宋" panose="02010609060101010101" charset="-122"/>
                <a:ea typeface="仿宋" panose="02010609060101010101" charset="-122"/>
                <a:cs typeface="仿宋" panose="02010609060101010101" charset="-122"/>
              </a:rPr>
              <a:t>、达州</a:t>
            </a:r>
            <a:r>
              <a:rPr sz="1400">
                <a:solidFill>
                  <a:schemeClr val="tx1"/>
                </a:solidFill>
                <a:latin typeface="仿宋" panose="02010609060101010101" charset="-122"/>
                <a:ea typeface="仿宋" panose="02010609060101010101" charset="-122"/>
                <a:cs typeface="仿宋" panose="02010609060101010101" charset="-122"/>
              </a:rPr>
              <a:t>等</a:t>
            </a:r>
            <a:r>
              <a:rPr lang="en-US" sz="1400">
                <a:solidFill>
                  <a:schemeClr val="tx1"/>
                </a:solidFill>
                <a:latin typeface="仿宋" panose="02010609060101010101" charset="-122"/>
                <a:ea typeface="仿宋" panose="02010609060101010101" charset="-122"/>
                <a:cs typeface="仿宋" panose="02010609060101010101" charset="-122"/>
              </a:rPr>
              <a:t>30</a:t>
            </a:r>
            <a:r>
              <a:rPr lang="zh-CN" altLang="en-US" sz="1400">
                <a:solidFill>
                  <a:schemeClr val="tx1"/>
                </a:solidFill>
                <a:latin typeface="仿宋" panose="02010609060101010101" charset="-122"/>
                <a:ea typeface="仿宋" panose="02010609060101010101" charset="-122"/>
                <a:cs typeface="仿宋" panose="02010609060101010101" charset="-122"/>
              </a:rPr>
              <a:t>余</a:t>
            </a:r>
            <a:r>
              <a:rPr sz="1400">
                <a:solidFill>
                  <a:schemeClr val="tx1"/>
                </a:solidFill>
                <a:latin typeface="仿宋" panose="02010609060101010101" charset="-122"/>
                <a:ea typeface="仿宋" panose="02010609060101010101" charset="-122"/>
                <a:cs typeface="仿宋" panose="02010609060101010101" charset="-122"/>
              </a:rPr>
              <a:t>工程</a:t>
            </a:r>
            <a:r>
              <a:rPr lang="zh-CN" sz="1400">
                <a:solidFill>
                  <a:schemeClr val="tx1"/>
                </a:solidFill>
                <a:latin typeface="仿宋" panose="02010609060101010101" charset="-122"/>
                <a:ea typeface="仿宋" panose="02010609060101010101" charset="-122"/>
                <a:cs typeface="仿宋" panose="02010609060101010101" charset="-122"/>
              </a:rPr>
              <a:t>陆续应用</a:t>
            </a:r>
            <a:r>
              <a:rPr sz="1400">
                <a:solidFill>
                  <a:schemeClr val="tx1"/>
                </a:solidFill>
                <a:latin typeface="仿宋" panose="02010609060101010101" charset="-122"/>
                <a:ea typeface="仿宋" panose="02010609060101010101" charset="-122"/>
                <a:cs typeface="仿宋" panose="02010609060101010101" charset="-122"/>
              </a:rPr>
              <a:t>，中建、华西、成都建工</a:t>
            </a:r>
            <a:r>
              <a:rPr lang="zh-CN" sz="1400">
                <a:solidFill>
                  <a:schemeClr val="tx1"/>
                </a:solidFill>
                <a:latin typeface="仿宋" panose="02010609060101010101" charset="-122"/>
                <a:ea typeface="仿宋" panose="02010609060101010101" charset="-122"/>
                <a:cs typeface="仿宋" panose="02010609060101010101" charset="-122"/>
              </a:rPr>
              <a:t>、</a:t>
            </a:r>
            <a:r>
              <a:rPr lang="zh-CN" altLang="en-US" sz="1400" dirty="0" smtClean="0">
                <a:solidFill>
                  <a:schemeClr val="tx1"/>
                </a:solidFill>
                <a:latin typeface="仿宋" panose="02010609060101010101" charset="-122"/>
                <a:ea typeface="仿宋" panose="02010609060101010101" charset="-122"/>
                <a:cs typeface="仿宋" panose="02010609060101010101" charset="-122"/>
                <a:sym typeface="+mn-ea"/>
              </a:rPr>
              <a:t>中国五冶</a:t>
            </a:r>
            <a:r>
              <a:rPr sz="1400" dirty="0" err="1" smtClean="0">
                <a:solidFill>
                  <a:schemeClr val="tx1"/>
                </a:solidFill>
                <a:latin typeface="仿宋" panose="02010609060101010101" charset="-122"/>
                <a:ea typeface="仿宋" panose="02010609060101010101" charset="-122"/>
                <a:cs typeface="仿宋" panose="02010609060101010101" charset="-122"/>
                <a:sym typeface="+mn-ea"/>
              </a:rPr>
              <a:t>等多</a:t>
            </a:r>
            <a:r>
              <a:rPr lang="zh-CN" sz="1400" dirty="0" smtClean="0">
                <a:solidFill>
                  <a:schemeClr val="tx1"/>
                </a:solidFill>
                <a:latin typeface="仿宋" panose="02010609060101010101" charset="-122"/>
                <a:ea typeface="仿宋" panose="02010609060101010101" charset="-122"/>
                <a:cs typeface="仿宋" panose="02010609060101010101" charset="-122"/>
                <a:sym typeface="+mn-ea"/>
              </a:rPr>
              <a:t>家</a:t>
            </a:r>
            <a:r>
              <a:rPr lang="zh-CN" altLang="en-US" sz="1400" dirty="0" smtClean="0">
                <a:solidFill>
                  <a:schemeClr val="tx1"/>
                </a:solidFill>
                <a:latin typeface="仿宋" panose="02010609060101010101" charset="-122"/>
                <a:ea typeface="仿宋" panose="02010609060101010101" charset="-122"/>
                <a:cs typeface="仿宋" panose="02010609060101010101" charset="-122"/>
                <a:sym typeface="+mn-ea"/>
              </a:rPr>
              <a:t>大型企业</a:t>
            </a:r>
            <a:r>
              <a:rPr lang="zh-CN" sz="1400">
                <a:solidFill>
                  <a:schemeClr val="tx1"/>
                </a:solidFill>
                <a:latin typeface="仿宋" panose="02010609060101010101" charset="-122"/>
                <a:ea typeface="仿宋" panose="02010609060101010101" charset="-122"/>
                <a:cs typeface="仿宋" panose="02010609060101010101" charset="-122"/>
              </a:rPr>
              <a:t>也在推广，</a:t>
            </a:r>
            <a:r>
              <a:rPr sz="1400">
                <a:latin typeface="仿宋" panose="02010609060101010101" charset="-122"/>
                <a:ea typeface="仿宋" panose="02010609060101010101" charset="-122"/>
                <a:cs typeface="仿宋" panose="02010609060101010101" charset="-122"/>
                <a:sym typeface="+mn-ea"/>
              </a:rPr>
              <a:t>使用面积超过百万平米。</a:t>
            </a:r>
            <a:endParaRPr lang="en-US" sz="140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324485" y="991870"/>
            <a:ext cx="3370580" cy="2155825"/>
          </a:xfrm>
          <a:prstGeom prst="rect">
            <a:avLst/>
          </a:prstGeom>
          <a:solidFill>
            <a:schemeClr val="bg1">
              <a:lumMod val="95000"/>
            </a:schemeClr>
          </a:solidFill>
          <a:ln w="9525">
            <a:solidFill>
              <a:schemeClr val="bg2">
                <a:lumMod val="60000"/>
                <a:lumOff val="40000"/>
              </a:schemeClr>
            </a:solidFill>
            <a:prstDash val="sysDash"/>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solidFill>
                  <a:schemeClr val="tx1"/>
                </a:solidFill>
                <a:latin typeface="仿宋" panose="02010609060101010101" charset="-122"/>
                <a:ea typeface="仿宋" panose="02010609060101010101" charset="-122"/>
                <a:cs typeface="仿宋" panose="02010609060101010101" charset="-122"/>
              </a:rPr>
              <a:t>2018年，四川省质量观摩会成功在朗诗未来家项目部举办，本脚手架以其绿色施工、安全便捷的优点再次被业内专家和施工企业肯定，大家一致认为，附着式脚手架是推动建筑施工工具化、装配化发展的先进技术，值得推广。</a:t>
            </a:r>
            <a:endParaRPr sz="160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757873" y="1563053"/>
            <a:ext cx="1764000" cy="1764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rot="5400000" flipH="1" flipV="1">
            <a:off x="5511781" y="-398799"/>
            <a:ext cx="0" cy="5796000"/>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pic>
        <p:nvPicPr>
          <p:cNvPr id="166" name="图片 16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78573" y="2211388"/>
            <a:ext cx="668435"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583180" y="887095"/>
            <a:ext cx="6344920" cy="278003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9  </a:t>
            </a: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安全管理与环境保护</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Safety Management and Environmental</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protection</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268287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9  </a:t>
            </a:r>
            <a:r>
              <a:rPr lang="zh-CN" altLang="en-US" b="1" noProof="0" dirty="0">
                <a:solidFill>
                  <a:srgbClr val="C00000"/>
                </a:solidFill>
                <a:latin typeface="微软雅黑" panose="020B0503020204020204" charset="-122"/>
                <a:ea typeface="微软雅黑" panose="020B0503020204020204" charset="-122"/>
                <a:sym typeface="+mn-ea"/>
              </a:rPr>
              <a:t>安全管理与环境保护</a:t>
            </a:r>
            <a:endParaRPr lang="zh-CN" altLang="en-US"/>
          </a:p>
        </p:txBody>
      </p:sp>
      <p:sp>
        <p:nvSpPr>
          <p:cNvPr id="5" name="文本框 4"/>
          <p:cNvSpPr txBox="1"/>
          <p:nvPr/>
        </p:nvSpPr>
        <p:spPr>
          <a:xfrm>
            <a:off x="483235" y="700405"/>
            <a:ext cx="393319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  安全管理</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9.1.1  脚手架安装与拆除人员必须是经考核合格的专业架子工，并持证上岗。</a:t>
            </a:r>
            <a:r>
              <a:rPr sz="1600">
                <a:solidFill>
                  <a:schemeClr val="tx1"/>
                </a:solidFill>
                <a:latin typeface="黑体" panose="02010609060101010101" charset="-122"/>
                <a:ea typeface="黑体" panose="02010609060101010101" charset="-122"/>
                <a:cs typeface="黑体" panose="02010609060101010101" charset="-122"/>
                <a:sym typeface="+mn-ea"/>
              </a:rPr>
              <a:t>脚手架安装拆卸人员应定期体检，</a:t>
            </a:r>
            <a:r>
              <a:rPr sz="1600">
                <a:latin typeface="黑体" panose="02010609060101010101" charset="-122"/>
                <a:ea typeface="黑体" panose="02010609060101010101" charset="-122"/>
                <a:cs typeface="黑体" panose="02010609060101010101" charset="-122"/>
                <a:sym typeface="+mn-ea"/>
              </a:rPr>
              <a:t>健康状况应符合架子工职业安全健康要求。</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483235" y="3146425"/>
            <a:ext cx="393319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9.1.2  悬挑钢梁、上拉或下撑构件安装时应有可靠防止高空坠落和落物伤人的措施。高处作业应按现行行业标准《建筑施工高处作业安全技术规范》JGJ80的相关规定执行。</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4643755" y="254000"/>
            <a:ext cx="393319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9.1.3  安装拆卸作业必须戴好安全帽、系好安全带、穿防滑鞋，正确使用安全防护用品。脚手板应铺设牢靠、严实，并应用安全网兜底，施工层以下每隔10m应该用安全网封闭。</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643755" y="1924050"/>
            <a:ext cx="3933190"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9.1.4  脚手架安装、拆除作业前，应根据脚手架高度及坠落半径，在地面对应位置设置临时围护和警告标志，并应设专人监护。</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4643755" y="3371215"/>
            <a:ext cx="393319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9.1.5  脚手架安装拆卸作业时，应</a:t>
            </a:r>
            <a:r>
              <a:rPr sz="1600" u="sng">
                <a:solidFill>
                  <a:srgbClr val="0070C0"/>
                </a:solidFill>
                <a:latin typeface="黑体" panose="02010609060101010101" charset="-122"/>
                <a:ea typeface="黑体" panose="02010609060101010101" charset="-122"/>
                <a:cs typeface="黑体" panose="02010609060101010101" charset="-122"/>
                <a:sym typeface="+mn-ea"/>
              </a:rPr>
              <a:t>严格检查不同结构部位的上拉、下撑构件数量、形式</a:t>
            </a:r>
            <a:r>
              <a:rPr sz="1600">
                <a:latin typeface="黑体" panose="02010609060101010101" charset="-122"/>
                <a:ea typeface="黑体" panose="02010609060101010101" charset="-122"/>
                <a:cs typeface="黑体" panose="02010609060101010101" charset="-122"/>
                <a:sym typeface="+mn-ea"/>
              </a:rPr>
              <a:t>是否符合方案要求，必须严格执行专项施工方案、安全技术交底和安全技术操作规程。</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4" name="椭圆 63"/>
          <p:cNvSpPr/>
          <p:nvPr/>
        </p:nvSpPr>
        <p:spPr>
          <a:xfrm>
            <a:off x="1909242" y="2506277"/>
            <a:ext cx="366369" cy="366369"/>
          </a:xfrm>
          <a:prstGeom prst="ellipse">
            <a:avLst/>
          </a:prstGeom>
          <a:solidFill>
            <a:srgbClr val="FFFF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2485655" y="2579156"/>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1405052" y="2650422"/>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2701087" y="2376737"/>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620952" y="2506277"/>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197532" y="2650422"/>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p:nvSpPr>
        <p:spPr>
          <a:xfrm>
            <a:off x="2989845" y="2434376"/>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268287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9  </a:t>
            </a:r>
            <a:r>
              <a:rPr lang="zh-CN" altLang="en-US" b="1" noProof="0" dirty="0">
                <a:solidFill>
                  <a:srgbClr val="C00000"/>
                </a:solidFill>
                <a:latin typeface="微软雅黑" panose="020B0503020204020204" charset="-122"/>
                <a:ea typeface="微软雅黑" panose="020B0503020204020204" charset="-122"/>
                <a:sym typeface="+mn-ea"/>
              </a:rPr>
              <a:t>安全管理与环境保护</a:t>
            </a:r>
            <a:endParaRPr lang="zh-CN" altLang="en-US"/>
          </a:p>
        </p:txBody>
      </p:sp>
      <p:sp>
        <p:nvSpPr>
          <p:cNvPr id="5" name="文本框 4"/>
          <p:cNvSpPr txBox="1"/>
          <p:nvPr/>
        </p:nvSpPr>
        <p:spPr>
          <a:xfrm>
            <a:off x="483235" y="700405"/>
            <a:ext cx="3668395"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9.1.6  当遇到五级及五级以上大风和雾、雨、雪天气时应停止作业。雨、雪后上架作业前应有防滑措施。</a:t>
            </a:r>
            <a:r>
              <a:rPr sz="1600">
                <a:solidFill>
                  <a:srgbClr val="C00000"/>
                </a:solidFill>
                <a:latin typeface="黑体" panose="02010609060101010101" charset="-122"/>
                <a:ea typeface="黑体" panose="02010609060101010101" charset="-122"/>
                <a:cs typeface="黑体" panose="02010609060101010101" charset="-122"/>
                <a:sym typeface="+mn-ea"/>
              </a:rPr>
              <a:t>禁止夜间从事脚手架安装、拆除作业。</a:t>
            </a:r>
            <a:endParaRPr sz="1600" b="1">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483235" y="2140585"/>
            <a:ext cx="3682365" cy="186118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9.1.7  作业层上的施工荷载应符合设计要求，不得超载。不得将模板支架、缆风绳、泵送混凝土和砂浆的输送管等固定在架体上；严禁悬挂起重设备，严禁拆除或移动架体上安全防护设施。架体上的建筑垃圾及杂物应及时清理。</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4417060" y="196215"/>
            <a:ext cx="4384040"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9.1.8  应定期组织脚手架</a:t>
            </a:r>
            <a:r>
              <a:rPr sz="1600" b="1" u="sng">
                <a:solidFill>
                  <a:srgbClr val="0070C0"/>
                </a:solidFill>
                <a:latin typeface="黑体" panose="02010609060101010101" charset="-122"/>
                <a:ea typeface="黑体" panose="02010609060101010101" charset="-122"/>
                <a:cs typeface="黑体" panose="02010609060101010101" charset="-122"/>
                <a:sym typeface="+mn-ea"/>
              </a:rPr>
              <a:t>使用安全检查</a:t>
            </a:r>
            <a:r>
              <a:rPr sz="1600">
                <a:latin typeface="黑体" panose="02010609060101010101" charset="-122"/>
                <a:ea typeface="黑体" panose="02010609060101010101" charset="-122"/>
                <a:cs typeface="黑体" panose="02010609060101010101" charset="-122"/>
                <a:sym typeface="+mn-ea"/>
              </a:rPr>
              <a:t>，包括</a:t>
            </a:r>
            <a:r>
              <a:rPr sz="1600">
                <a:solidFill>
                  <a:srgbClr val="C00000"/>
                </a:solidFill>
                <a:latin typeface="黑体" panose="02010609060101010101" charset="-122"/>
                <a:ea typeface="黑体" panose="02010609060101010101" charset="-122"/>
                <a:cs typeface="黑体" panose="02010609060101010101" charset="-122"/>
                <a:sym typeface="+mn-ea"/>
              </a:rPr>
              <a:t>附着支承结构与建筑物连接部位</a:t>
            </a:r>
            <a:r>
              <a:rPr sz="1600">
                <a:latin typeface="黑体" panose="02010609060101010101" charset="-122"/>
                <a:ea typeface="黑体" panose="02010609060101010101" charset="-122"/>
                <a:cs typeface="黑体" panose="02010609060101010101" charset="-122"/>
                <a:sym typeface="+mn-ea"/>
              </a:rPr>
              <a:t>、</a:t>
            </a:r>
            <a:r>
              <a:rPr sz="1600">
                <a:solidFill>
                  <a:srgbClr val="C00000"/>
                </a:solidFill>
                <a:latin typeface="黑体" panose="02010609060101010101" charset="-122"/>
                <a:ea typeface="黑体" panose="02010609060101010101" charset="-122"/>
                <a:cs typeface="黑体" panose="02010609060101010101" charset="-122"/>
                <a:sym typeface="+mn-ea"/>
              </a:rPr>
              <a:t>拉杆</a:t>
            </a:r>
            <a:r>
              <a:rPr sz="1600">
                <a:latin typeface="黑体" panose="02010609060101010101" charset="-122"/>
                <a:ea typeface="黑体" panose="02010609060101010101" charset="-122"/>
                <a:cs typeface="黑体" panose="02010609060101010101" charset="-122"/>
                <a:sym typeface="+mn-ea"/>
              </a:rPr>
              <a:t>、支撑件受力情况等，明确专人做好日常维护工作，及时消除安全隐患。</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416425" y="1635760"/>
            <a:ext cx="4412615"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9.1.9  在脚手架使用期间，严禁拆除下列杆件：</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1  主节点处的纵、横向水平杆，纵、横向扫地杆；</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2  连墙件。</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4416425" y="3126740"/>
            <a:ext cx="4412615" cy="68135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9.1.10  严禁任意拆除、松动螺栓及其锁定装置，以避免改变其受力状态，降低承载能力。</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4416425" y="4012565"/>
            <a:ext cx="4412615" cy="68135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9.1.11  在脚手架上进行电、气焊作业时，必须有防火措施且有动火证，并设专人进行监护。</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4" name="椭圆 63"/>
          <p:cNvSpPr/>
          <p:nvPr/>
        </p:nvSpPr>
        <p:spPr>
          <a:xfrm>
            <a:off x="2268017" y="4300152"/>
            <a:ext cx="366369" cy="366369"/>
          </a:xfrm>
          <a:prstGeom prst="ellipse">
            <a:avLst/>
          </a:prstGeom>
          <a:solidFill>
            <a:srgbClr val="FFFF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2844430" y="4373031"/>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1763827" y="4444297"/>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3059862" y="4170612"/>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979727" y="4300152"/>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556307" y="4444297"/>
            <a:ext cx="366369" cy="366369"/>
          </a:xfrm>
          <a:prstGeom prst="ellipse">
            <a:avLst/>
          </a:prstGeom>
          <a:solidFill>
            <a:schemeClr val="bg1">
              <a:lumMod val="8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p:nvSpPr>
        <p:spPr>
          <a:xfrm>
            <a:off x="3348620" y="4228251"/>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268287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9  </a:t>
            </a:r>
            <a:r>
              <a:rPr lang="zh-CN" altLang="en-US" b="1" noProof="0" dirty="0">
                <a:solidFill>
                  <a:srgbClr val="C00000"/>
                </a:solidFill>
                <a:latin typeface="微软雅黑" panose="020B0503020204020204" charset="-122"/>
                <a:ea typeface="微软雅黑" panose="020B0503020204020204" charset="-122"/>
                <a:sym typeface="+mn-ea"/>
              </a:rPr>
              <a:t>安全管理与环境保护</a:t>
            </a:r>
            <a:endParaRPr lang="zh-CN" altLang="en-US"/>
          </a:p>
        </p:txBody>
      </p:sp>
      <p:sp>
        <p:nvSpPr>
          <p:cNvPr id="3" name="文本框 2"/>
          <p:cNvSpPr txBox="1"/>
          <p:nvPr/>
        </p:nvSpPr>
        <p:spPr>
          <a:xfrm>
            <a:off x="483235" y="705485"/>
            <a:ext cx="3933190"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9.1.12  工地临时用电线路的架设及脚手架接地、避雷措施等，应按现行行业标准《施工现场临时用电安全技术规范》JGJ46的规定执行。</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467360" y="2082165"/>
            <a:ext cx="3933190"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9.1.13  脚手架沿架体外围必须用密目式安全网全封闭，密目式安全网宜设置在脚手架外立杆的内侧，并顺环扣逐个与架体绑扎牢固。密目式安全网应为阻燃产品。</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83235" y="3508375"/>
            <a:ext cx="3933190" cy="97599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9.1.14  脚手架底部与墙体之间的间隙应封堵牢固、严密，预防人员、物体从中坠落。</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4787900" y="271780"/>
            <a:ext cx="3933190" cy="215582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9.1.15  当附着支承结构为上拉式，为保证钢拉杆受力均匀充分，荷载传递路径合理有效，应保证悬挑钢梁与钢拉杆水平夹角范围在45°~60°；</a:t>
            </a:r>
            <a:r>
              <a:rPr sz="1600" u="sng">
                <a:solidFill>
                  <a:srgbClr val="0070C0"/>
                </a:solidFill>
                <a:latin typeface="黑体" panose="02010609060101010101" charset="-122"/>
                <a:ea typeface="黑体" panose="02010609060101010101" charset="-122"/>
                <a:cs typeface="黑体" panose="02010609060101010101" charset="-122"/>
                <a:sym typeface="+mn-ea"/>
              </a:rPr>
              <a:t>钢拉杆应有效避开立杆，且应控制拉杆与悬挑钢梁轴向立面夹角；</a:t>
            </a:r>
            <a:r>
              <a:rPr sz="1600" u="wavyDbl">
                <a:solidFill>
                  <a:srgbClr val="C00000"/>
                </a:solidFill>
                <a:uFill>
                  <a:solidFill>
                    <a:srgbClr val="C00000"/>
                  </a:solidFill>
                </a:uFill>
                <a:latin typeface="黑体" panose="02010609060101010101" charset="-122"/>
                <a:ea typeface="黑体" panose="02010609060101010101" charset="-122"/>
                <a:cs typeface="黑体" panose="02010609060101010101" charset="-122"/>
                <a:sym typeface="+mn-ea"/>
              </a:rPr>
              <a:t>当使用双拉杆时，应将拉结点设在悬挑主梁的不同侧。</a:t>
            </a:r>
            <a:endParaRPr sz="1600" b="1" u="wavyDbl">
              <a:solidFill>
                <a:srgbClr val="C00000"/>
              </a:solidFill>
              <a:uFill>
                <a:solidFill>
                  <a:srgbClr val="C00000"/>
                </a:solidFill>
              </a:u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4788535" y="2566035"/>
            <a:ext cx="3933190" cy="127127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9.1.16  用于锚固附着支座的建筑物结构截面尺寸不宜过小，必要时应经原设计单位验算，避免造成混凝土局部抗压、抗剪强度不足，影响主体结构安全。</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4788535" y="4006215"/>
            <a:ext cx="3933190" cy="68135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9.1.17  锚固螺栓设置符合本标准要求，丝扣损坏的杆（帽）严禁使用。</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pic>
        <p:nvPicPr>
          <p:cNvPr id="19478" name="图片 32" descr="26"/>
          <p:cNvPicPr>
            <a:picLocks noChangeAspect="1"/>
          </p:cNvPicPr>
          <p:nvPr/>
        </p:nvPicPr>
        <p:blipFill>
          <a:blip r:embed="rId1"/>
          <a:stretch>
            <a:fillRect/>
          </a:stretch>
        </p:blipFill>
        <p:spPr>
          <a:xfrm>
            <a:off x="3996055" y="4228465"/>
            <a:ext cx="671513" cy="760413"/>
          </a:xfrm>
          <a:prstGeom prst="rect">
            <a:avLst/>
          </a:prstGeom>
          <a:noFill/>
          <a:ln w="9525">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2682875" cy="506730"/>
          </a:xfrm>
          <a:prstGeom prst="rect">
            <a:avLst/>
          </a:prstGeom>
          <a:noFill/>
        </p:spPr>
        <p:txBody>
          <a:bodyPr wrap="square" rtlCol="0" anchor="t">
            <a:spAutoFit/>
          </a:bodyPr>
          <a:lstStyle/>
          <a:p>
            <a:pPr marR="0" defTabSz="914400" rtl="0">
              <a:lnSpc>
                <a:spcPct val="150000"/>
              </a:lnSpc>
              <a:buClrTx/>
              <a:buSzTx/>
              <a:buFontTx/>
              <a:buNone/>
              <a:defRPr/>
            </a:pPr>
            <a:r>
              <a:rPr lang="en-US" altLang="zh-CN" b="1" noProof="0" dirty="0">
                <a:solidFill>
                  <a:srgbClr val="C00000"/>
                </a:solidFill>
                <a:latin typeface="微软雅黑" panose="020B0503020204020204" charset="-122"/>
                <a:ea typeface="微软雅黑" panose="020B0503020204020204" charset="-122"/>
                <a:sym typeface="+mn-ea"/>
              </a:rPr>
              <a:t>9  </a:t>
            </a:r>
            <a:r>
              <a:rPr lang="zh-CN" altLang="en-US" b="1" noProof="0" dirty="0">
                <a:solidFill>
                  <a:srgbClr val="C00000"/>
                </a:solidFill>
                <a:latin typeface="微软雅黑" panose="020B0503020204020204" charset="-122"/>
                <a:ea typeface="微软雅黑" panose="020B0503020204020204" charset="-122"/>
                <a:sym typeface="+mn-ea"/>
              </a:rPr>
              <a:t>安全管理与环境保护</a:t>
            </a:r>
            <a:endParaRPr lang="zh-CN" altLang="en-US"/>
          </a:p>
        </p:txBody>
      </p:sp>
      <p:sp>
        <p:nvSpPr>
          <p:cNvPr id="4" name="文本框 3"/>
          <p:cNvSpPr txBox="1"/>
          <p:nvPr/>
        </p:nvSpPr>
        <p:spPr>
          <a:xfrm>
            <a:off x="539750" y="699770"/>
            <a:ext cx="3933190" cy="1565910"/>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9.2  环境保护</a:t>
            </a:r>
            <a:endParaRPr sz="1600">
              <a:latin typeface="黑体" panose="02010609060101010101" charset="-122"/>
              <a:ea typeface="黑体" panose="02010609060101010101" charset="-122"/>
              <a:cs typeface="黑体" panose="02010609060101010101" charset="-122"/>
              <a:sym typeface="+mn-ea"/>
            </a:endParaRPr>
          </a:p>
          <a:p>
            <a:pPr>
              <a:lnSpc>
                <a:spcPct val="120000"/>
              </a:lnSpc>
            </a:pPr>
            <a:r>
              <a:rPr sz="1600">
                <a:latin typeface="黑体" panose="02010609060101010101" charset="-122"/>
                <a:ea typeface="黑体" panose="02010609060101010101" charset="-122"/>
                <a:cs typeface="黑体" panose="02010609060101010101" charset="-122"/>
                <a:sym typeface="+mn-ea"/>
              </a:rPr>
              <a:t>9.2.1  为保护施工现场环境，附着支承结构各构件宜工厂集中加工、运输。需要现场加工时，操作人员应穿戴好防护用品，高噪音作业应有降噪措施。</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539750" y="2499995"/>
            <a:ext cx="3933190" cy="215582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9.2.2  </a:t>
            </a:r>
            <a:r>
              <a:rPr sz="1600">
                <a:solidFill>
                  <a:srgbClr val="0070C0"/>
                </a:solidFill>
                <a:latin typeface="黑体" panose="02010609060101010101" charset="-122"/>
                <a:ea typeface="黑体" panose="02010609060101010101" charset="-122"/>
                <a:cs typeface="黑体" panose="02010609060101010101" charset="-122"/>
                <a:sym typeface="+mn-ea"/>
              </a:rPr>
              <a:t>调配油漆的作业人员，应穿戴好相应的防护用品；油漆应在固定房间内统一调配，应避开高温时段，尽可能独立作业，在通风良好的环境中进行，控制气味的传播；</a:t>
            </a:r>
            <a:r>
              <a:rPr sz="1600">
                <a:latin typeface="黑体" panose="02010609060101010101" charset="-122"/>
                <a:ea typeface="黑体" panose="02010609060101010101" charset="-122"/>
                <a:cs typeface="黑体" panose="02010609060101010101" charset="-122"/>
                <a:sym typeface="+mn-ea"/>
              </a:rPr>
              <a:t>油漆、涂料等作业过程中产生废气的材料应选择合格产品，以减少废气污染。</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4860290" y="467360"/>
            <a:ext cx="3933190" cy="68135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9.2.3  施工期间产生的废水，应经沉淀处理后排放至指定管井，避免水污染。</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4860290" y="1276350"/>
            <a:ext cx="3933190" cy="97599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9.2.4  按脚手架设计图纸规划用料，宜采用工具式、定型化安拆工艺，减少材料浪费，提高构件周转使用次数。</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4860290" y="2379980"/>
            <a:ext cx="3933190" cy="681355"/>
          </a:xfrm>
          <a:prstGeom prst="rect">
            <a:avLst/>
          </a:prstGeom>
          <a:solidFill>
            <a:schemeClr val="bg1">
              <a:lumMod val="95000"/>
            </a:schemeClr>
          </a:solidFill>
          <a:ln w="9525">
            <a:solidFill>
              <a:schemeClr val="bg1">
                <a:lumMod val="65000"/>
              </a:schemeClr>
            </a:solidFill>
            <a:prstDash val="sysDash"/>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sz="1600">
                <a:latin typeface="黑体" panose="02010609060101010101" charset="-122"/>
                <a:ea typeface="黑体" panose="02010609060101010101" charset="-122"/>
                <a:cs typeface="黑体" panose="02010609060101010101" charset="-122"/>
                <a:sym typeface="+mn-ea"/>
              </a:rPr>
              <a:t>9.2.5  加工材料的余料、废渣应及时回收、清理。</a:t>
            </a:r>
            <a:endParaRPr sz="1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82" name="六边形 81"/>
          <p:cNvSpPr/>
          <p:nvPr/>
        </p:nvSpPr>
        <p:spPr>
          <a:xfrm rot="16200000">
            <a:off x="4957604" y="3481546"/>
            <a:ext cx="1044575" cy="97313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pic>
        <p:nvPicPr>
          <p:cNvPr id="30734" name="图片 82"/>
          <p:cNvPicPr>
            <a:picLocks noChangeAspect="1"/>
          </p:cNvPicPr>
          <p:nvPr/>
        </p:nvPicPr>
        <p:blipFill>
          <a:blip r:embed="rId1">
            <a:biLevel thresh="50000"/>
            <a:grayscl/>
          </a:blip>
          <a:stretch>
            <a:fillRect/>
          </a:stretch>
        </p:blipFill>
        <p:spPr>
          <a:xfrm>
            <a:off x="5261610" y="3677603"/>
            <a:ext cx="452438" cy="484187"/>
          </a:xfrm>
          <a:prstGeom prst="rect">
            <a:avLst/>
          </a:prstGeom>
          <a:noFill/>
          <a:ln w="9525">
            <a:noFill/>
          </a:ln>
        </p:spPr>
      </p:pic>
      <p:sp>
        <p:nvSpPr>
          <p:cNvPr id="86" name="六边形 85"/>
          <p:cNvSpPr/>
          <p:nvPr/>
        </p:nvSpPr>
        <p:spPr>
          <a:xfrm rot="16200000">
            <a:off x="6264434" y="3484721"/>
            <a:ext cx="1044575" cy="97313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pic>
        <p:nvPicPr>
          <p:cNvPr id="30738" name="图片 86"/>
          <p:cNvPicPr>
            <a:picLocks noChangeAspect="1"/>
          </p:cNvPicPr>
          <p:nvPr/>
        </p:nvPicPr>
        <p:blipFill>
          <a:blip r:embed="rId2">
            <a:biLevel thresh="50000"/>
            <a:grayscl/>
          </a:blip>
          <a:stretch>
            <a:fillRect/>
          </a:stretch>
        </p:blipFill>
        <p:spPr>
          <a:xfrm>
            <a:off x="6473190" y="3593465"/>
            <a:ext cx="657225" cy="657225"/>
          </a:xfrm>
          <a:prstGeom prst="rect">
            <a:avLst/>
          </a:prstGeom>
          <a:noFill/>
          <a:ln w="9525">
            <a:noFill/>
          </a:ln>
        </p:spPr>
      </p:pic>
      <p:sp>
        <p:nvSpPr>
          <p:cNvPr id="88" name="六边形 87"/>
          <p:cNvSpPr/>
          <p:nvPr/>
        </p:nvSpPr>
        <p:spPr>
          <a:xfrm rot="16200000">
            <a:off x="7633018" y="3472815"/>
            <a:ext cx="1044575" cy="971550"/>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pic>
        <p:nvPicPr>
          <p:cNvPr id="30740" name="图片 88"/>
          <p:cNvPicPr>
            <a:picLocks noChangeAspect="1"/>
          </p:cNvPicPr>
          <p:nvPr/>
        </p:nvPicPr>
        <p:blipFill>
          <a:blip r:embed="rId3">
            <a:biLevel thresh="50000"/>
            <a:grayscl/>
          </a:blip>
          <a:stretch>
            <a:fillRect/>
          </a:stretch>
        </p:blipFill>
        <p:spPr>
          <a:xfrm>
            <a:off x="7937818" y="3671253"/>
            <a:ext cx="452437" cy="452437"/>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4379" name="Group 43"/>
          <p:cNvGrpSpPr>
            <a:grpSpLocks noChangeAspect="1"/>
          </p:cNvGrpSpPr>
          <p:nvPr/>
        </p:nvGrpSpPr>
        <p:grpSpPr bwMode="auto">
          <a:xfrm>
            <a:off x="1834198" y="1563053"/>
            <a:ext cx="1908000" cy="1908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28339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65899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lang="zh-CN"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附录</a:t>
            </a:r>
            <a:endParaRPr kumimoji="0" lang="zh-CN"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Appendix</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4" name="椭圆 139"/>
          <p:cNvSpPr>
            <a:spLocks noChangeArrowheads="1"/>
          </p:cNvSpPr>
          <p:nvPr/>
        </p:nvSpPr>
        <p:spPr bwMode="auto">
          <a:xfrm>
            <a:off x="2410778" y="2105662"/>
            <a:ext cx="755953" cy="75644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anose="020B0503020204020204" charset="-122"/>
              <a:ea typeface="微软雅黑" panose="020B0503020204020204" charset="-122"/>
              <a:sym typeface="宋体" panose="02010600030101010101" pitchFamily="2" charset="-122"/>
            </a:endParaRPr>
          </a:p>
        </p:txBody>
      </p:sp>
      <p:grpSp>
        <p:nvGrpSpPr>
          <p:cNvPr id="120" name="组合 49"/>
          <p:cNvGrpSpPr>
            <a:grpSpLocks noChangeAspect="1"/>
          </p:cNvGrpSpPr>
          <p:nvPr/>
        </p:nvGrpSpPr>
        <p:grpSpPr bwMode="auto">
          <a:xfrm>
            <a:off x="2495549" y="2311163"/>
            <a:ext cx="540000" cy="362040"/>
            <a:chOff x="0" y="0"/>
            <a:chExt cx="935038" cy="568325"/>
          </a:xfrm>
          <a:solidFill>
            <a:srgbClr val="C00000"/>
          </a:solidFill>
        </p:grpSpPr>
        <p:sp>
          <p:nvSpPr>
            <p:cNvPr id="121" name="Freeform 8"/>
            <p:cNvSpPr>
              <a:spLocks noChangeArrowheads="1"/>
            </p:cNvSpPr>
            <p:nvPr/>
          </p:nvSpPr>
          <p:spPr bwMode="auto">
            <a:xfrm>
              <a:off x="87313" y="485775"/>
              <a:ext cx="112713" cy="82550"/>
            </a:xfrm>
            <a:custGeom>
              <a:avLst/>
              <a:gdLst>
                <a:gd name="T0" fmla="*/ 423474012 w 30"/>
                <a:gd name="T1" fmla="*/ 267510780 h 22"/>
                <a:gd name="T2" fmla="*/ 423474012 w 30"/>
                <a:gd name="T3" fmla="*/ 0 h 22"/>
                <a:gd name="T4" fmla="*/ 14115425 w 30"/>
                <a:gd name="T5" fmla="*/ 309750114 h 22"/>
                <a:gd name="T6" fmla="*/ 381127738 w 30"/>
                <a:gd name="T7" fmla="*/ 309750114 h 22"/>
                <a:gd name="T8" fmla="*/ 423474012 w 30"/>
                <a:gd name="T9" fmla="*/ 26751078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anose="020B0503020204020204" charset="-122"/>
                <a:ea typeface="微软雅黑" panose="020B0503020204020204" charset="-122"/>
              </a:endParaRPr>
            </a:p>
          </p:txBody>
        </p:sp>
        <p:sp>
          <p:nvSpPr>
            <p:cNvPr id="122" name="Freeform 9"/>
            <p:cNvSpPr>
              <a:spLocks noChangeArrowheads="1"/>
            </p:cNvSpPr>
            <p:nvPr/>
          </p:nvSpPr>
          <p:spPr bwMode="auto">
            <a:xfrm>
              <a:off x="235744" y="368300"/>
              <a:ext cx="120650" cy="200025"/>
            </a:xfrm>
            <a:custGeom>
              <a:avLst/>
              <a:gdLst>
                <a:gd name="T0" fmla="*/ 412242198 w 32"/>
                <a:gd name="T1" fmla="*/ 754905672 h 53"/>
                <a:gd name="T2" fmla="*/ 454888203 w 32"/>
                <a:gd name="T3" fmla="*/ 712175803 h 53"/>
                <a:gd name="T4" fmla="*/ 454888203 w 32"/>
                <a:gd name="T5" fmla="*/ 0 h 53"/>
                <a:gd name="T6" fmla="*/ 0 w 32"/>
                <a:gd name="T7" fmla="*/ 327599435 h 53"/>
                <a:gd name="T8" fmla="*/ 0 w 32"/>
                <a:gd name="T9" fmla="*/ 341842725 h 53"/>
                <a:gd name="T10" fmla="*/ 0 w 32"/>
                <a:gd name="T11" fmla="*/ 712175803 h 53"/>
                <a:gd name="T12" fmla="*/ 28431927 w 32"/>
                <a:gd name="T13" fmla="*/ 754905672 h 53"/>
                <a:gd name="T14" fmla="*/ 412242198 w 32"/>
                <a:gd name="T15" fmla="*/ 754905672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anose="020B0503020204020204" charset="-122"/>
                <a:ea typeface="微软雅黑" panose="020B0503020204020204" charset="-122"/>
              </a:endParaRPr>
            </a:p>
          </p:txBody>
        </p:sp>
        <p:sp>
          <p:nvSpPr>
            <p:cNvPr id="123" name="Freeform 10"/>
            <p:cNvSpPr>
              <a:spLocks noChangeArrowheads="1"/>
            </p:cNvSpPr>
            <p:nvPr/>
          </p:nvSpPr>
          <p:spPr bwMode="auto">
            <a:xfrm>
              <a:off x="392112" y="274637"/>
              <a:ext cx="120650" cy="293688"/>
            </a:xfrm>
            <a:custGeom>
              <a:avLst/>
              <a:gdLst>
                <a:gd name="T0" fmla="*/ 412242198 w 32"/>
                <a:gd name="T1" fmla="*/ 1105803094 h 78"/>
                <a:gd name="T2" fmla="*/ 454888203 w 32"/>
                <a:gd name="T3" fmla="*/ 1063271047 h 78"/>
                <a:gd name="T4" fmla="*/ 454888203 w 32"/>
                <a:gd name="T5" fmla="*/ 127592375 h 78"/>
                <a:gd name="T6" fmla="*/ 326950189 w 32"/>
                <a:gd name="T7" fmla="*/ 0 h 78"/>
                <a:gd name="T8" fmla="*/ 142152092 w 32"/>
                <a:gd name="T9" fmla="*/ 141768469 h 78"/>
                <a:gd name="T10" fmla="*/ 0 w 32"/>
                <a:gd name="T11" fmla="*/ 241008656 h 78"/>
                <a:gd name="T12" fmla="*/ 0 w 32"/>
                <a:gd name="T13" fmla="*/ 1063271047 h 78"/>
                <a:gd name="T14" fmla="*/ 42646005 w 32"/>
                <a:gd name="T15" fmla="*/ 1105803094 h 78"/>
                <a:gd name="T16" fmla="*/ 412242198 w 32"/>
                <a:gd name="T17" fmla="*/ 1105803094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anose="020B0503020204020204" charset="-122"/>
                <a:ea typeface="微软雅黑" panose="020B0503020204020204" charset="-122"/>
              </a:endParaRPr>
            </a:p>
          </p:txBody>
        </p:sp>
        <p:sp>
          <p:nvSpPr>
            <p:cNvPr id="124" name="Freeform 11"/>
            <p:cNvSpPr>
              <a:spLocks noChangeArrowheads="1"/>
            </p:cNvSpPr>
            <p:nvPr/>
          </p:nvSpPr>
          <p:spPr bwMode="auto">
            <a:xfrm>
              <a:off x="548481" y="315912"/>
              <a:ext cx="120650" cy="252413"/>
            </a:xfrm>
            <a:custGeom>
              <a:avLst/>
              <a:gdLst>
                <a:gd name="T0" fmla="*/ 426456277 w 32"/>
                <a:gd name="T1" fmla="*/ 950930188 h 67"/>
                <a:gd name="T2" fmla="*/ 454888203 w 32"/>
                <a:gd name="T3" fmla="*/ 908351505 h 67"/>
                <a:gd name="T4" fmla="*/ 454888203 w 32"/>
                <a:gd name="T5" fmla="*/ 0 h 67"/>
                <a:gd name="T6" fmla="*/ 284304184 w 32"/>
                <a:gd name="T7" fmla="*/ 141931453 h 67"/>
                <a:gd name="T8" fmla="*/ 227444102 w 32"/>
                <a:gd name="T9" fmla="*/ 184510136 h 67"/>
                <a:gd name="T10" fmla="*/ 71077931 w 32"/>
                <a:gd name="T11" fmla="*/ 170314730 h 67"/>
                <a:gd name="T12" fmla="*/ 56860083 w 32"/>
                <a:gd name="T13" fmla="*/ 156123092 h 67"/>
                <a:gd name="T14" fmla="*/ 0 w 32"/>
                <a:gd name="T15" fmla="*/ 99352771 h 67"/>
                <a:gd name="T16" fmla="*/ 0 w 32"/>
                <a:gd name="T17" fmla="*/ 908351505 h 67"/>
                <a:gd name="T18" fmla="*/ 42646005 w 32"/>
                <a:gd name="T19" fmla="*/ 950930188 h 67"/>
                <a:gd name="T20" fmla="*/ 426456277 w 32"/>
                <a:gd name="T21" fmla="*/ 95093018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anose="020B0503020204020204" charset="-122"/>
                <a:ea typeface="微软雅黑" panose="020B0503020204020204" charset="-122"/>
              </a:endParaRPr>
            </a:p>
          </p:txBody>
        </p:sp>
        <p:sp>
          <p:nvSpPr>
            <p:cNvPr id="125" name="Freeform 12"/>
            <p:cNvSpPr>
              <a:spLocks noChangeAspect="1" noChangeArrowheads="1"/>
            </p:cNvSpPr>
            <p:nvPr/>
          </p:nvSpPr>
          <p:spPr bwMode="auto">
            <a:xfrm>
              <a:off x="704850" y="195262"/>
              <a:ext cx="120650" cy="373063"/>
            </a:xfrm>
            <a:custGeom>
              <a:avLst/>
              <a:gdLst>
                <a:gd name="T0" fmla="*/ 412242198 w 32"/>
                <a:gd name="T1" fmla="*/ 1405818202 h 99"/>
                <a:gd name="T2" fmla="*/ 454888203 w 32"/>
                <a:gd name="T3" fmla="*/ 1363217422 h 99"/>
                <a:gd name="T4" fmla="*/ 454888203 w 32"/>
                <a:gd name="T5" fmla="*/ 0 h 99"/>
                <a:gd name="T6" fmla="*/ 184798097 w 32"/>
                <a:gd name="T7" fmla="*/ 213003900 h 99"/>
                <a:gd name="T8" fmla="*/ 0 w 32"/>
                <a:gd name="T9" fmla="*/ 355005243 h 99"/>
                <a:gd name="T10" fmla="*/ 0 w 32"/>
                <a:gd name="T11" fmla="*/ 1363217422 h 99"/>
                <a:gd name="T12" fmla="*/ 42646005 w 32"/>
                <a:gd name="T13" fmla="*/ 1405818202 h 99"/>
                <a:gd name="T14" fmla="*/ 412242198 w 32"/>
                <a:gd name="T15" fmla="*/ 1405818202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anose="020B0503020204020204" charset="-122"/>
                <a:ea typeface="微软雅黑" panose="020B0503020204020204" charset="-122"/>
              </a:endParaRPr>
            </a:p>
          </p:txBody>
        </p:sp>
        <p:sp>
          <p:nvSpPr>
            <p:cNvPr id="126" name="Freeform 13"/>
            <p:cNvSpPr>
              <a:spLocks noChangeArrowheads="1"/>
            </p:cNvSpPr>
            <p:nvPr/>
          </p:nvSpPr>
          <p:spPr bwMode="auto">
            <a:xfrm>
              <a:off x="0" y="0"/>
              <a:ext cx="935038" cy="541338"/>
            </a:xfrm>
            <a:custGeom>
              <a:avLst/>
              <a:gdLst>
                <a:gd name="T0" fmla="*/ 2147483646 w 248"/>
                <a:gd name="T1" fmla="*/ 113056938 h 144"/>
                <a:gd name="T2" fmla="*/ 2147483646 w 248"/>
                <a:gd name="T3" fmla="*/ 28266114 h 144"/>
                <a:gd name="T4" fmla="*/ 2147483646 w 248"/>
                <a:gd name="T5" fmla="*/ 0 h 144"/>
                <a:gd name="T6" fmla="*/ 2147483646 w 248"/>
                <a:gd name="T7" fmla="*/ 0 h 144"/>
                <a:gd name="T8" fmla="*/ 2147483646 w 248"/>
                <a:gd name="T9" fmla="*/ 0 h 144"/>
                <a:gd name="T10" fmla="*/ 2147483646 w 248"/>
                <a:gd name="T11" fmla="*/ 14131177 h 144"/>
                <a:gd name="T12" fmla="*/ 2147483646 w 248"/>
                <a:gd name="T13" fmla="*/ 14131177 h 144"/>
                <a:gd name="T14" fmla="*/ 2147483646 w 248"/>
                <a:gd name="T15" fmla="*/ 113056938 h 144"/>
                <a:gd name="T16" fmla="*/ 2147483646 w 248"/>
                <a:gd name="T17" fmla="*/ 226117634 h 144"/>
                <a:gd name="T18" fmla="*/ 2147483646 w 248"/>
                <a:gd name="T19" fmla="*/ 240248812 h 144"/>
                <a:gd name="T20" fmla="*/ 2147483646 w 248"/>
                <a:gd name="T21" fmla="*/ 240248812 h 144"/>
                <a:gd name="T22" fmla="*/ 2147483646 w 248"/>
                <a:gd name="T23" fmla="*/ 240248812 h 144"/>
                <a:gd name="T24" fmla="*/ 2147483646 w 248"/>
                <a:gd name="T25" fmla="*/ 339174572 h 144"/>
                <a:gd name="T26" fmla="*/ 2147483646 w 248"/>
                <a:gd name="T27" fmla="*/ 551157270 h 144"/>
                <a:gd name="T28" fmla="*/ 2147483646 w 248"/>
                <a:gd name="T29" fmla="*/ 664217967 h 144"/>
                <a:gd name="T30" fmla="*/ 2147483646 w 248"/>
                <a:gd name="T31" fmla="*/ 805541018 h 144"/>
                <a:gd name="T32" fmla="*/ 2147483646 w 248"/>
                <a:gd name="T33" fmla="*/ 890331842 h 144"/>
                <a:gd name="T34" fmla="*/ 2132290064 w 248"/>
                <a:gd name="T35" fmla="*/ 777274904 h 144"/>
                <a:gd name="T36" fmla="*/ 2075429950 w 248"/>
                <a:gd name="T37" fmla="*/ 734877613 h 144"/>
                <a:gd name="T38" fmla="*/ 1933277782 w 248"/>
                <a:gd name="T39" fmla="*/ 593554561 h 144"/>
                <a:gd name="T40" fmla="*/ 1904845840 w 248"/>
                <a:gd name="T41" fmla="*/ 565292207 h 144"/>
                <a:gd name="T42" fmla="*/ 1748479587 w 248"/>
                <a:gd name="T43" fmla="*/ 551157270 h 144"/>
                <a:gd name="T44" fmla="*/ 1620541504 w 248"/>
                <a:gd name="T45" fmla="*/ 650083030 h 144"/>
                <a:gd name="T46" fmla="*/ 1478389336 w 248"/>
                <a:gd name="T47" fmla="*/ 763143727 h 144"/>
                <a:gd name="T48" fmla="*/ 1378883195 w 248"/>
                <a:gd name="T49" fmla="*/ 819672196 h 144"/>
                <a:gd name="T50" fmla="*/ 1336237168 w 248"/>
                <a:gd name="T51" fmla="*/ 862069487 h 144"/>
                <a:gd name="T52" fmla="*/ 881348721 w 248"/>
                <a:gd name="T53" fmla="*/ 1201244059 h 144"/>
                <a:gd name="T54" fmla="*/ 867130865 w 248"/>
                <a:gd name="T55" fmla="*/ 1215375237 h 144"/>
                <a:gd name="T56" fmla="*/ 724978697 w 248"/>
                <a:gd name="T57" fmla="*/ 1314300997 h 144"/>
                <a:gd name="T58" fmla="*/ 127938082 w 248"/>
                <a:gd name="T59" fmla="*/ 1752401329 h 144"/>
                <a:gd name="T60" fmla="*/ 56860113 w 248"/>
                <a:gd name="T61" fmla="*/ 1808929798 h 144"/>
                <a:gd name="T62" fmla="*/ 42646027 w 248"/>
                <a:gd name="T63" fmla="*/ 1978518963 h 144"/>
                <a:gd name="T64" fmla="*/ 156366254 w 248"/>
                <a:gd name="T65" fmla="*/ 2020916255 h 144"/>
                <a:gd name="T66" fmla="*/ 213230137 w 248"/>
                <a:gd name="T67" fmla="*/ 2006781318 h 144"/>
                <a:gd name="T68" fmla="*/ 724978697 w 248"/>
                <a:gd name="T69" fmla="*/ 1611078277 h 144"/>
                <a:gd name="T70" fmla="*/ 867130865 w 248"/>
                <a:gd name="T71" fmla="*/ 1512152517 h 144"/>
                <a:gd name="T72" fmla="*/ 881348721 w 248"/>
                <a:gd name="T73" fmla="*/ 1512152517 h 144"/>
                <a:gd name="T74" fmla="*/ 1336237168 w 248"/>
                <a:gd name="T75" fmla="*/ 1158846768 h 144"/>
                <a:gd name="T76" fmla="*/ 1393097281 w 248"/>
                <a:gd name="T77" fmla="*/ 1130580654 h 144"/>
                <a:gd name="T78" fmla="*/ 1478389336 w 248"/>
                <a:gd name="T79" fmla="*/ 1059921008 h 144"/>
                <a:gd name="T80" fmla="*/ 1620541504 w 248"/>
                <a:gd name="T81" fmla="*/ 946864070 h 144"/>
                <a:gd name="T82" fmla="*/ 1805339700 w 248"/>
                <a:gd name="T83" fmla="*/ 805541018 h 144"/>
                <a:gd name="T84" fmla="*/ 1933277782 w 248"/>
                <a:gd name="T85" fmla="*/ 932729133 h 144"/>
                <a:gd name="T86" fmla="*/ 2075429950 w 248"/>
                <a:gd name="T87" fmla="*/ 1074052185 h 144"/>
                <a:gd name="T88" fmla="*/ 2132290064 w 248"/>
                <a:gd name="T89" fmla="*/ 1116449476 h 144"/>
                <a:gd name="T90" fmla="*/ 2146504149 w 248"/>
                <a:gd name="T91" fmla="*/ 1144715590 h 144"/>
                <a:gd name="T92" fmla="*/ 2147483646 w 248"/>
                <a:gd name="T93" fmla="*/ 1158846768 h 144"/>
                <a:gd name="T94" fmla="*/ 2147483646 w 248"/>
                <a:gd name="T95" fmla="*/ 1116449476 h 144"/>
                <a:gd name="T96" fmla="*/ 2147483646 w 248"/>
                <a:gd name="T97" fmla="*/ 975126425 h 144"/>
                <a:gd name="T98" fmla="*/ 2147483646 w 248"/>
                <a:gd name="T99" fmla="*/ 862069487 h 144"/>
                <a:gd name="T100" fmla="*/ 2147483646 w 248"/>
                <a:gd name="T101" fmla="*/ 720746436 h 144"/>
                <a:gd name="T102" fmla="*/ 2147483646 w 248"/>
                <a:gd name="T103" fmla="*/ 381571863 h 144"/>
                <a:gd name="T104" fmla="*/ 2147483646 w 248"/>
                <a:gd name="T105" fmla="*/ 367440686 h 144"/>
                <a:gd name="T106" fmla="*/ 2147483646 w 248"/>
                <a:gd name="T107" fmla="*/ 650083030 h 144"/>
                <a:gd name="T108" fmla="*/ 2147483646 w 248"/>
                <a:gd name="T109" fmla="*/ 763143727 h 144"/>
                <a:gd name="T110" fmla="*/ 2147483646 w 248"/>
                <a:gd name="T111" fmla="*/ 650083030 h 144"/>
                <a:gd name="T112" fmla="*/ 2147483646 w 248"/>
                <a:gd name="T113" fmla="*/ 11305693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447675" y="845820"/>
          <a:ext cx="8159750" cy="4029075"/>
        </p:xfrm>
        <a:graphic>
          <a:graphicData uri="http://schemas.openxmlformats.org/drawingml/2006/table">
            <a:tbl>
              <a:tblPr firstRow="1" bandRow="1">
                <a:tableStyleId>{5940675A-B579-460E-94D1-54222C63F5DA}</a:tableStyleId>
              </a:tblPr>
              <a:tblGrid>
                <a:gridCol w="1235075"/>
                <a:gridCol w="4751070"/>
                <a:gridCol w="1251585"/>
                <a:gridCol w="922020"/>
              </a:tblGrid>
              <a:tr h="253365">
                <a:tc>
                  <a:txBody>
                    <a:bodyPr/>
                    <a:lstStyle/>
                    <a:p>
                      <a:pPr algn="ctr">
                        <a:buNone/>
                      </a:pPr>
                      <a:r>
                        <a:rPr lang="en-US" sz="1400" b="1">
                          <a:solidFill>
                            <a:schemeClr val="bg1"/>
                          </a:solidFill>
                          <a:latin typeface="仿宋" panose="02010609060101010101" charset="-122"/>
                          <a:ea typeface="仿宋" panose="02010609060101010101" charset="-122"/>
                          <a:cs typeface="仿宋" panose="02010609060101010101" charset="-122"/>
                        </a:rPr>
                        <a:t>项  目</a:t>
                      </a:r>
                      <a:endParaRPr lang="en-US" altLang="en-US" sz="1400" b="1">
                        <a:solidFill>
                          <a:schemeClr val="bg1"/>
                        </a:solidFill>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c>
                  <a:txBody>
                    <a:bodyPr/>
                    <a:lstStyle/>
                    <a:p>
                      <a:pPr algn="ctr">
                        <a:buNone/>
                      </a:pPr>
                      <a:r>
                        <a:rPr lang="en-US" sz="1400" b="1">
                          <a:solidFill>
                            <a:schemeClr val="bg1"/>
                          </a:solidFill>
                          <a:latin typeface="仿宋" panose="02010609060101010101" charset="-122"/>
                          <a:ea typeface="仿宋" panose="02010609060101010101" charset="-122"/>
                          <a:cs typeface="仿宋" panose="02010609060101010101" charset="-122"/>
                        </a:rPr>
                        <a:t>要   求</a:t>
                      </a:r>
                      <a:endParaRPr lang="en-US" altLang="en-US" sz="1400" b="1">
                        <a:solidFill>
                          <a:schemeClr val="bg1"/>
                        </a:solidFill>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c>
                  <a:txBody>
                    <a:bodyPr/>
                    <a:lstStyle/>
                    <a:p>
                      <a:pPr algn="ctr">
                        <a:buNone/>
                      </a:pPr>
                      <a:r>
                        <a:rPr lang="en-US" sz="1400" b="1">
                          <a:solidFill>
                            <a:schemeClr val="bg1"/>
                          </a:solidFill>
                          <a:latin typeface="仿宋" panose="02010609060101010101" charset="-122"/>
                          <a:ea typeface="仿宋" panose="02010609060101010101" charset="-122"/>
                          <a:cs typeface="Times New Roman" panose="02020603050405020304" charset="0"/>
                        </a:rPr>
                        <a:t>抽检数量</a:t>
                      </a:r>
                      <a:endParaRPr lang="en-US" altLang="en-US" sz="1400" b="1">
                        <a:solidFill>
                          <a:schemeClr val="bg1"/>
                        </a:solidFill>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c>
                  <a:txBody>
                    <a:bodyPr/>
                    <a:lstStyle/>
                    <a:p>
                      <a:pPr algn="ctr">
                        <a:buNone/>
                      </a:pPr>
                      <a:r>
                        <a:rPr lang="en-US" sz="1400" b="1">
                          <a:solidFill>
                            <a:schemeClr val="bg1"/>
                          </a:solidFill>
                          <a:latin typeface="仿宋" panose="02010609060101010101" charset="-122"/>
                          <a:ea typeface="仿宋" panose="02010609060101010101" charset="-122"/>
                          <a:cs typeface="Times New Roman" panose="02020603050405020304" charset="0"/>
                        </a:rPr>
                        <a:t>检查方法</a:t>
                      </a:r>
                      <a:endParaRPr lang="en-US" altLang="en-US" sz="1400" b="1">
                        <a:solidFill>
                          <a:schemeClr val="bg1"/>
                        </a:solidFill>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r>
              <a:tr h="189230">
                <a:tc>
                  <a:txBody>
                    <a:bodyPr/>
                    <a:lstStyle/>
                    <a:p>
                      <a:pPr algn="ctr">
                        <a:buNone/>
                      </a:pPr>
                      <a:r>
                        <a:rPr lang="en-US" sz="1200">
                          <a:latin typeface="仿宋" panose="02010609060101010101" charset="-122"/>
                          <a:ea typeface="仿宋" panose="02010609060101010101" charset="-122"/>
                          <a:cs typeface="宋体" panose="02010600030101010101" pitchFamily="2" charset="-122"/>
                        </a:rPr>
                        <a:t>型钢</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双轴对称，高度不小于160mm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宋体" panose="02010600030101010101" pitchFamily="2" charset="-122"/>
                        </a:rPr>
                        <a:t>卷尺</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7190">
                <a:tc rowSpan="2">
                  <a:txBody>
                    <a:bodyPr/>
                    <a:lstStyle/>
                    <a:p>
                      <a:pPr algn="ctr">
                        <a:buNone/>
                      </a:pPr>
                      <a:r>
                        <a:rPr lang="en-US" sz="1200">
                          <a:latin typeface="仿宋" panose="02010609060101010101" charset="-122"/>
                          <a:ea typeface="仿宋" panose="02010609060101010101" charset="-122"/>
                          <a:cs typeface="Times New Roman" panose="02020603050405020304" charset="0"/>
                        </a:rPr>
                        <a:t>钢管</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应有产品质量合格证、质量检验报告</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750根为一批，每批抽取1根</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检查资料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66420">
                <a:tc vMerge="1">
                  <a:tcPr>
                    <a:lnL w="6350">
                      <a:solidFill>
                        <a:schemeClr val="tx1"/>
                      </a:solidFill>
                      <a:prstDash val="solid"/>
                    </a:lnL>
                    <a:lnR w="6350">
                      <a:solidFill>
                        <a:schemeClr val="tx1"/>
                      </a:solidFill>
                      <a:prstDash val="solid"/>
                    </a:lnR>
                    <a:lnB w="6350">
                      <a:solidFill>
                        <a:schemeClr val="tx1"/>
                      </a:solidFill>
                      <a:prstDash val="solid"/>
                    </a:lnB>
                  </a:tcPr>
                </a:tc>
                <a:tc>
                  <a:txBody>
                    <a:bodyPr/>
                    <a:lstStyle/>
                    <a:p>
                      <a:pPr>
                        <a:buNone/>
                      </a:pPr>
                      <a:r>
                        <a:rPr lang="en-US" sz="1200">
                          <a:latin typeface="仿宋" panose="02010609060101010101" charset="-122"/>
                          <a:ea typeface="仿宋" panose="02010609060101010101" charset="-122"/>
                          <a:cs typeface="Times New Roman" panose="02020603050405020304" charset="0"/>
                        </a:rPr>
                        <a:t>钢管表面应平整光滑，不应有裂缝、结疤、分层、错位、硬弯、毛剌、压痕、深的划道及严重锈蚀等缺陷；严禁打孔；钢管使用前必须涂刷防锈漆</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全数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7825">
                <a:tc>
                  <a:txBody>
                    <a:bodyPr/>
                    <a:lstStyle/>
                    <a:p>
                      <a:pPr algn="ctr">
                        <a:buNone/>
                      </a:pPr>
                      <a:r>
                        <a:rPr lang="en-US" sz="1200">
                          <a:latin typeface="仿宋" panose="02010609060101010101" charset="-122"/>
                          <a:ea typeface="仿宋" panose="02010609060101010101" charset="-122"/>
                          <a:cs typeface="Times New Roman" panose="02020603050405020304" charset="0"/>
                        </a:rPr>
                        <a:t>钢管</a:t>
                      </a:r>
                      <a:r>
                        <a:rPr lang="en-US" sz="1200">
                          <a:latin typeface="仿宋" panose="02010609060101010101" charset="-122"/>
                          <a:ea typeface="仿宋" panose="02010609060101010101" charset="-122"/>
                          <a:cs typeface="宋体" panose="02010600030101010101" pitchFamily="2" charset="-122"/>
                        </a:rPr>
                        <a:t>（扣件式）</a:t>
                      </a:r>
                      <a:r>
                        <a:rPr lang="en-US" sz="1200">
                          <a:latin typeface="仿宋" panose="02010609060101010101" charset="-122"/>
                          <a:ea typeface="仿宋" panose="02010609060101010101" charset="-122"/>
                          <a:cs typeface="Times New Roman" panose="02020603050405020304" charset="0"/>
                        </a:rPr>
                        <a:t>外径及壁厚</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外径48.3mm，允许偏差±0.5mm；定尺长度±5mm；壁厚符合现行标准要求</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游标卡尺测量</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65785">
                <a:tc rowSpan="2">
                  <a:txBody>
                    <a:bodyPr/>
                    <a:lstStyle/>
                    <a:p>
                      <a:pPr algn="ctr">
                        <a:buNone/>
                      </a:pPr>
                      <a:r>
                        <a:rPr lang="en-US" sz="1200">
                          <a:latin typeface="仿宋" panose="02010609060101010101" charset="-122"/>
                          <a:ea typeface="仿宋" panose="02010609060101010101" charset="-122"/>
                          <a:cs typeface="Times New Roman" panose="02020603050405020304" charset="0"/>
                        </a:rPr>
                        <a:t>扣件</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应有生产许可证、质量检验报告、产品质量合格证、复试报告</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《钢管脚手架扣件》GB15831规定</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检查资料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66420">
                <a:tc vMerge="1">
                  <a:tcPr>
                    <a:lnL w="6350">
                      <a:solidFill>
                        <a:schemeClr val="tx1"/>
                      </a:solidFill>
                      <a:prstDash val="solid"/>
                    </a:lnL>
                    <a:lnR w="6350">
                      <a:solidFill>
                        <a:schemeClr val="tx1"/>
                      </a:solidFill>
                      <a:prstDash val="solid"/>
                    </a:lnR>
                    <a:lnB w="6350">
                      <a:solidFill>
                        <a:schemeClr val="tx1"/>
                      </a:solidFill>
                      <a:prstDash val="solid"/>
                    </a:lnB>
                  </a:tcPr>
                </a:tc>
                <a:tc>
                  <a:txBody>
                    <a:bodyPr/>
                    <a:lstStyle/>
                    <a:p>
                      <a:pPr>
                        <a:buNone/>
                      </a:pPr>
                      <a:r>
                        <a:rPr lang="en-US" sz="1200">
                          <a:latin typeface="仿宋" panose="02010609060101010101" charset="-122"/>
                          <a:ea typeface="仿宋" panose="02010609060101010101" charset="-122"/>
                          <a:cs typeface="仿宋" panose="02010609060101010101" charset="-122"/>
                        </a:rPr>
                        <a:t>不允许有裂缝、变形、螺栓滑丝；扣件与钢管接触部位不应有氧化皮；活动部位应能灵活转动，旋转扣件两旋转面间隙应小于1mm；扣件表面应进行防锈处理</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全数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7825">
                <a:tc>
                  <a:txBody>
                    <a:bodyPr/>
                    <a:lstStyle/>
                    <a:p>
                      <a:pPr algn="ctr">
                        <a:buNone/>
                      </a:pPr>
                      <a:r>
                        <a:rPr lang="en-US" sz="1200">
                          <a:latin typeface="仿宋" panose="02010609060101010101" charset="-122"/>
                          <a:ea typeface="仿宋" panose="02010609060101010101" charset="-122"/>
                          <a:cs typeface="Times New Roman" panose="02020603050405020304" charset="0"/>
                        </a:rPr>
                        <a:t>吊拉拉杆</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b="1" u="sng">
                          <a:solidFill>
                            <a:srgbClr val="C00000"/>
                          </a:solidFill>
                          <a:latin typeface="仿宋" panose="02010609060101010101" charset="-122"/>
                          <a:ea typeface="仿宋" panose="02010609060101010101" charset="-122"/>
                          <a:cs typeface="仿宋" panose="02010609060101010101" charset="-122"/>
                        </a:rPr>
                        <a:t>直径不小于20mm；应有抗拉承载力试验报告</a:t>
                      </a:r>
                      <a:endParaRPr lang="en-US" altLang="en-US" sz="1200" b="1" u="sng">
                        <a:solidFill>
                          <a:srgbClr val="C00000"/>
                        </a:solidFill>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按4.2.4条</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游标卡尺检查资料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7190">
                <a:tc>
                  <a:txBody>
                    <a:bodyPr/>
                    <a:lstStyle/>
                    <a:p>
                      <a:pPr algn="ctr">
                        <a:buNone/>
                      </a:pPr>
                      <a:r>
                        <a:rPr lang="en-US" sz="1200">
                          <a:latin typeface="仿宋" panose="02010609060101010101" charset="-122"/>
                          <a:ea typeface="仿宋" panose="02010609060101010101" charset="-122"/>
                          <a:cs typeface="Times New Roman" panose="02020603050405020304" charset="0"/>
                        </a:rPr>
                        <a:t>螺栓</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直径由设计计算确定；螺杆露出螺母应不少于3扣和10mm；</a:t>
                      </a:r>
                      <a:r>
                        <a:rPr lang="en-US" sz="1200" b="1" u="sng">
                          <a:solidFill>
                            <a:srgbClr val="0070C0"/>
                          </a:solidFill>
                          <a:latin typeface="仿宋" panose="02010609060101010101" charset="-122"/>
                          <a:ea typeface="仿宋" panose="02010609060101010101" charset="-122"/>
                          <a:cs typeface="仿宋" panose="02010609060101010101" charset="-122"/>
                        </a:rPr>
                        <a:t>附着支承结构与建筑物连接的螺栓数量不应少于3个</a:t>
                      </a:r>
                      <a:endParaRPr lang="en-US" altLang="en-US" sz="1200" b="1" u="sng">
                        <a:solidFill>
                          <a:srgbClr val="0070C0"/>
                        </a:solidFill>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宋体" panose="02010600030101010101" pitchFamily="2" charset="-122"/>
                        </a:rPr>
                        <a:t>全数</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检查资料目测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7825">
                <a:tc>
                  <a:txBody>
                    <a:bodyPr/>
                    <a:lstStyle/>
                    <a:p>
                      <a:pPr algn="ctr">
                        <a:buNone/>
                      </a:pPr>
                      <a:r>
                        <a:rPr lang="en-US" sz="1200">
                          <a:latin typeface="仿宋" panose="02010609060101010101" charset="-122"/>
                          <a:ea typeface="仿宋" panose="02010609060101010101" charset="-122"/>
                          <a:cs typeface="Times New Roman" panose="02020603050405020304" charset="0"/>
                        </a:rPr>
                        <a:t>扣件螺栓拧紧扭力矩</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扣件螺栓拧紧扭力矩值不应小于40N·m，且不应大于65 N·m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按7.1.3条</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bl>
          </a:graphicData>
        </a:graphic>
      </p:graphicFrame>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3653790" cy="506730"/>
          </a:xfrm>
          <a:prstGeom prst="rect">
            <a:avLst/>
          </a:prstGeom>
          <a:noFill/>
        </p:spPr>
        <p:txBody>
          <a:bodyPr wrap="square" rtlCol="0" anchor="t">
            <a:spAutoFit/>
          </a:bodyPr>
          <a:lstStyle/>
          <a:p>
            <a:pPr marR="0" defTabSz="914400" rtl="0">
              <a:lnSpc>
                <a:spcPct val="150000"/>
              </a:lnSpc>
              <a:buClrTx/>
              <a:buSzTx/>
              <a:buFontTx/>
              <a:buNone/>
              <a:defRPr/>
            </a:pPr>
            <a:r>
              <a:rPr lang="zh-CN" b="1" noProof="0" dirty="0">
                <a:solidFill>
                  <a:srgbClr val="C00000"/>
                </a:solidFill>
                <a:latin typeface="微软雅黑" panose="020B0503020204020204" charset="-122"/>
                <a:ea typeface="微软雅黑" panose="020B0503020204020204" charset="-122"/>
                <a:sym typeface="+mn-ea"/>
              </a:rPr>
              <a:t>附录</a:t>
            </a:r>
            <a:r>
              <a:rPr lang="en-US" altLang="zh-CN" b="1" noProof="0" dirty="0">
                <a:solidFill>
                  <a:srgbClr val="C00000"/>
                </a:solidFill>
                <a:latin typeface="微软雅黑" panose="020B0503020204020204" charset="-122"/>
                <a:ea typeface="微软雅黑" panose="020B0503020204020204" charset="-122"/>
                <a:sym typeface="+mn-ea"/>
              </a:rPr>
              <a:t>C  </a:t>
            </a:r>
            <a:r>
              <a:rPr lang="zh-CN" altLang="en-US" b="1" noProof="0" dirty="0">
                <a:solidFill>
                  <a:srgbClr val="C00000"/>
                </a:solidFill>
                <a:latin typeface="微软雅黑" panose="020B0503020204020204" charset="-122"/>
                <a:ea typeface="微软雅黑" panose="020B0503020204020204" charset="-122"/>
                <a:sym typeface="+mn-ea"/>
              </a:rPr>
              <a:t>附着式脚手架质量检查表</a:t>
            </a:r>
            <a:endParaRPr lang="zh-CN" altLang="en-US" b="1" noProof="0" dirty="0">
              <a:solidFill>
                <a:srgbClr val="C00000"/>
              </a:solidFill>
              <a:latin typeface="微软雅黑" panose="020B0503020204020204" charset="-122"/>
              <a:ea typeface="微软雅黑" panose="020B0503020204020204" charset="-122"/>
              <a:sym typeface="+mn-ea"/>
            </a:endParaRPr>
          </a:p>
        </p:txBody>
      </p:sp>
      <p:sp>
        <p:nvSpPr>
          <p:cNvPr id="3" name="文本框 2"/>
          <p:cNvSpPr txBox="1"/>
          <p:nvPr/>
        </p:nvSpPr>
        <p:spPr>
          <a:xfrm>
            <a:off x="2244725" y="483870"/>
            <a:ext cx="4535170" cy="306705"/>
          </a:xfrm>
          <a:prstGeom prst="rect">
            <a:avLst/>
          </a:prstGeom>
          <a:noFill/>
        </p:spPr>
        <p:txBody>
          <a:bodyPr wrap="square" rtlCol="0" anchor="t">
            <a:spAutoFit/>
          </a:bodyPr>
          <a:lstStyle/>
          <a:p>
            <a:pPr algn="ctr">
              <a:buNone/>
            </a:pPr>
            <a:r>
              <a:rPr lang="zh-CN" altLang="en-US" sz="1400">
                <a:latin typeface="黑体" panose="02010609060101010101" charset="-122"/>
                <a:ea typeface="黑体" panose="02010609060101010101" charset="-122"/>
                <a:cs typeface="黑体" panose="02010609060101010101" charset="-122"/>
                <a:sym typeface="+mn-ea"/>
              </a:rPr>
              <a:t>表</a:t>
            </a:r>
            <a:r>
              <a:rPr lang="en-US" altLang="zh-CN" sz="1400">
                <a:latin typeface="黑体" panose="02010609060101010101" charset="-122"/>
                <a:ea typeface="黑体" panose="02010609060101010101" charset="-122"/>
                <a:cs typeface="黑体" panose="02010609060101010101" charset="-122"/>
                <a:sym typeface="+mn-ea"/>
              </a:rPr>
              <a:t>C.0.1  </a:t>
            </a:r>
            <a:r>
              <a:rPr lang="zh-CN" altLang="en-US" sz="1400">
                <a:latin typeface="黑体" panose="02010609060101010101" charset="-122"/>
                <a:ea typeface="黑体" panose="02010609060101010101" charset="-122"/>
                <a:cs typeface="黑体" panose="02010609060101010101" charset="-122"/>
                <a:sym typeface="+mn-ea"/>
              </a:rPr>
              <a:t>构配件质量检查表</a:t>
            </a:r>
            <a:endParaRPr lang="zh-CN" altLang="en-US" sz="140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447675" y="754380"/>
          <a:ext cx="8159750" cy="3882390"/>
        </p:xfrm>
        <a:graphic>
          <a:graphicData uri="http://schemas.openxmlformats.org/drawingml/2006/table">
            <a:tbl>
              <a:tblPr firstRow="1" bandRow="1">
                <a:tableStyleId>{5940675A-B579-460E-94D1-54222C63F5DA}</a:tableStyleId>
              </a:tblPr>
              <a:tblGrid>
                <a:gridCol w="1235075"/>
                <a:gridCol w="4952365"/>
                <a:gridCol w="1050290"/>
                <a:gridCol w="922020"/>
              </a:tblGrid>
              <a:tr h="203200">
                <a:tc>
                  <a:txBody>
                    <a:bodyPr/>
                    <a:lstStyle/>
                    <a:p>
                      <a:pPr algn="ctr">
                        <a:buNone/>
                      </a:pPr>
                      <a:r>
                        <a:rPr lang="en-US" sz="1400" b="1">
                          <a:solidFill>
                            <a:schemeClr val="bg1"/>
                          </a:solidFill>
                          <a:latin typeface="仿宋" panose="02010609060101010101" charset="-122"/>
                          <a:ea typeface="仿宋" panose="02010609060101010101" charset="-122"/>
                          <a:cs typeface="仿宋" panose="02010609060101010101" charset="-122"/>
                        </a:rPr>
                        <a:t>项  目</a:t>
                      </a:r>
                      <a:endParaRPr lang="en-US" altLang="en-US" sz="1400" b="1">
                        <a:solidFill>
                          <a:schemeClr val="bg1"/>
                        </a:solidFill>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c>
                  <a:txBody>
                    <a:bodyPr/>
                    <a:lstStyle/>
                    <a:p>
                      <a:pPr algn="ctr">
                        <a:buNone/>
                      </a:pPr>
                      <a:r>
                        <a:rPr lang="en-US" sz="1400" b="1">
                          <a:solidFill>
                            <a:schemeClr val="bg1"/>
                          </a:solidFill>
                          <a:latin typeface="仿宋" panose="02010609060101010101" charset="-122"/>
                          <a:ea typeface="仿宋" panose="02010609060101010101" charset="-122"/>
                          <a:cs typeface="仿宋" panose="02010609060101010101" charset="-122"/>
                        </a:rPr>
                        <a:t>要   求</a:t>
                      </a:r>
                      <a:endParaRPr lang="en-US" altLang="en-US" sz="1400" b="1">
                        <a:solidFill>
                          <a:schemeClr val="bg1"/>
                        </a:solidFill>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c>
                  <a:txBody>
                    <a:bodyPr/>
                    <a:lstStyle/>
                    <a:p>
                      <a:pPr algn="ctr">
                        <a:buNone/>
                      </a:pPr>
                      <a:r>
                        <a:rPr lang="en-US" sz="1400" b="1">
                          <a:solidFill>
                            <a:schemeClr val="bg1"/>
                          </a:solidFill>
                          <a:latin typeface="仿宋" panose="02010609060101010101" charset="-122"/>
                          <a:ea typeface="仿宋" panose="02010609060101010101" charset="-122"/>
                          <a:cs typeface="Times New Roman" panose="02020603050405020304" charset="0"/>
                        </a:rPr>
                        <a:t>抽检数量</a:t>
                      </a:r>
                      <a:endParaRPr lang="en-US" altLang="en-US" sz="1400" b="1">
                        <a:solidFill>
                          <a:schemeClr val="bg1"/>
                        </a:solidFill>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c>
                  <a:txBody>
                    <a:bodyPr/>
                    <a:lstStyle/>
                    <a:p>
                      <a:pPr algn="ctr">
                        <a:buNone/>
                      </a:pPr>
                      <a:r>
                        <a:rPr lang="en-US" sz="1400" b="1">
                          <a:solidFill>
                            <a:schemeClr val="bg1"/>
                          </a:solidFill>
                          <a:latin typeface="仿宋" panose="02010609060101010101" charset="-122"/>
                          <a:ea typeface="仿宋" panose="02010609060101010101" charset="-122"/>
                          <a:cs typeface="Times New Roman" panose="02020603050405020304" charset="0"/>
                        </a:rPr>
                        <a:t>检查方法</a:t>
                      </a:r>
                      <a:endParaRPr lang="en-US" altLang="en-US" sz="1400" b="1">
                        <a:solidFill>
                          <a:schemeClr val="bg1"/>
                        </a:solidFill>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C00000"/>
                    </a:solidFill>
                  </a:tcPr>
                </a:tc>
              </a:tr>
              <a:tr h="407035">
                <a:tc rowSpan="3">
                  <a:txBody>
                    <a:bodyPr/>
                    <a:lstStyle/>
                    <a:p>
                      <a:pPr algn="ctr">
                        <a:buNone/>
                      </a:pPr>
                      <a:r>
                        <a:rPr lang="en-US" sz="1200">
                          <a:latin typeface="仿宋" panose="02010609060101010101" charset="-122"/>
                          <a:ea typeface="仿宋" panose="02010609060101010101" charset="-122"/>
                          <a:cs typeface="Times New Roman" panose="02020603050405020304" charset="0"/>
                        </a:rPr>
                        <a:t>可调托撑</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可调托撑受压承载力设计值不应小于40kN，应有产品质量合格证、质量检验报告</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检查资料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814070">
                <a:tc vMerge="1">
                  <a:tcPr>
                    <a:lnL w="6350">
                      <a:solidFill>
                        <a:schemeClr val="tx1"/>
                      </a:solidFill>
                      <a:prstDash val="solid"/>
                    </a:lnL>
                    <a:lnR w="6350">
                      <a:solidFill>
                        <a:schemeClr val="tx1"/>
                      </a:solidFill>
                      <a:prstDash val="solid"/>
                    </a:lnR>
                  </a:tcPr>
                </a:tc>
                <a:tc>
                  <a:txBody>
                    <a:bodyPr/>
                    <a:lstStyle/>
                    <a:p>
                      <a:pPr>
                        <a:buNone/>
                      </a:pPr>
                      <a:r>
                        <a:rPr lang="en-US" sz="1200">
                          <a:latin typeface="仿宋" panose="02010609060101010101" charset="-122"/>
                          <a:ea typeface="仿宋" panose="02010609060101010101" charset="-122"/>
                          <a:cs typeface="仿宋" panose="02010609060101010101" charset="-122"/>
                        </a:rPr>
                        <a:t>可调托撑螺杆外径不应小于36mm，可调托撑螺杆与螺母旋合长度不得少于5扣，螺母厚度不小于30mm，插入立杆内的长度不得小于150mm，支托板厚不小于5mm，变形不大于1mm，螺杆与支托板焊接要牢固，焊缝高度不小于6m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游标卡尺钢板尺测量</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03200">
                <a:tc vMerge="1">
                  <a:tcPr>
                    <a:lnL w="6350">
                      <a:solidFill>
                        <a:schemeClr val="tx1"/>
                      </a:solidFill>
                      <a:prstDash val="solid"/>
                    </a:lnL>
                    <a:lnR w="6350">
                      <a:solidFill>
                        <a:schemeClr val="tx1"/>
                      </a:solidFill>
                      <a:prstDash val="solid"/>
                    </a:lnR>
                    <a:lnB w="6350">
                      <a:solidFill>
                        <a:schemeClr val="tx1"/>
                      </a:solidFill>
                      <a:prstDash val="solid"/>
                    </a:lnB>
                  </a:tcPr>
                </a:tc>
                <a:tc>
                  <a:txBody>
                    <a:bodyPr/>
                    <a:lstStyle/>
                    <a:p>
                      <a:pPr>
                        <a:buNone/>
                      </a:pPr>
                      <a:r>
                        <a:rPr lang="en-US" sz="1200">
                          <a:latin typeface="仿宋" panose="02010609060101010101" charset="-122"/>
                          <a:ea typeface="仿宋" panose="02010609060101010101" charset="-122"/>
                          <a:cs typeface="Times New Roman" panose="02020603050405020304" charset="0"/>
                        </a:rPr>
                        <a:t>支托板、螺母有裂缝的严禁使用</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全数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03200">
                <a:tc rowSpan="7">
                  <a:txBody>
                    <a:bodyPr/>
                    <a:lstStyle/>
                    <a:p>
                      <a:pPr algn="ctr">
                        <a:buNone/>
                      </a:pPr>
                      <a:r>
                        <a:rPr lang="en-US" sz="1200">
                          <a:latin typeface="仿宋" panose="02010609060101010101" charset="-122"/>
                          <a:ea typeface="仿宋" panose="02010609060101010101" charset="-122"/>
                          <a:cs typeface="Times New Roman" panose="02020603050405020304" charset="0"/>
                        </a:rPr>
                        <a:t>脚手板</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b="1">
                          <a:solidFill>
                            <a:srgbClr val="0070C0"/>
                          </a:solidFill>
                          <a:latin typeface="仿宋" panose="02010609060101010101" charset="-122"/>
                          <a:ea typeface="仿宋" panose="02010609060101010101" charset="-122"/>
                          <a:cs typeface="Times New Roman" panose="02020603050405020304" charset="0"/>
                        </a:rPr>
                        <a:t>新冲压钢</a:t>
                      </a:r>
                      <a:r>
                        <a:rPr lang="en-US" sz="1200">
                          <a:latin typeface="仿宋" panose="02010609060101010101" charset="-122"/>
                          <a:ea typeface="仿宋" panose="02010609060101010101" charset="-122"/>
                          <a:cs typeface="Times New Roman" panose="02020603050405020304" charset="0"/>
                        </a:rPr>
                        <a:t>脚手板应有产品质量合格证</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检查资料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407035">
                <a:tc vMerge="1">
                  <a:tcPr>
                    <a:lnL w="6350">
                      <a:solidFill>
                        <a:schemeClr val="tx1"/>
                      </a:solidFill>
                      <a:prstDash val="solid"/>
                    </a:lnL>
                    <a:lnR w="6350">
                      <a:solidFill>
                        <a:schemeClr val="tx1"/>
                      </a:solidFill>
                      <a:prstDash val="solid"/>
                    </a:lnR>
                  </a:tcPr>
                </a:tc>
                <a:tc>
                  <a:txBody>
                    <a:bodyPr/>
                    <a:lstStyle/>
                    <a:p>
                      <a:pPr>
                        <a:buNone/>
                      </a:pPr>
                      <a:r>
                        <a:rPr lang="en-US" sz="1200" b="1">
                          <a:solidFill>
                            <a:srgbClr val="0070C0"/>
                          </a:solidFill>
                          <a:latin typeface="仿宋" panose="02010609060101010101" charset="-122"/>
                          <a:ea typeface="仿宋" panose="02010609060101010101" charset="-122"/>
                          <a:cs typeface="仿宋" panose="02010609060101010101" charset="-122"/>
                        </a:rPr>
                        <a:t>冲压钢</a:t>
                      </a:r>
                      <a:r>
                        <a:rPr lang="en-US" sz="1200">
                          <a:latin typeface="仿宋" panose="02010609060101010101" charset="-122"/>
                          <a:ea typeface="仿宋" panose="02010609060101010101" charset="-122"/>
                          <a:cs typeface="仿宋" panose="02010609060101010101" charset="-122"/>
                        </a:rPr>
                        <a:t>脚手板板面挠曲≤12mm（</a:t>
                      </a:r>
                      <a:r>
                        <a:rPr lang="en-US" sz="1200" i="1">
                          <a:latin typeface="仿宋" panose="02010609060101010101" charset="-122"/>
                          <a:ea typeface="仿宋" panose="02010609060101010101" charset="-122"/>
                          <a:cs typeface="仿宋" panose="02010609060101010101" charset="-122"/>
                        </a:rPr>
                        <a:t>l</a:t>
                      </a:r>
                      <a:r>
                        <a:rPr lang="en-US" sz="1200">
                          <a:latin typeface="仿宋" panose="02010609060101010101" charset="-122"/>
                          <a:ea typeface="仿宋" panose="02010609060101010101" charset="-122"/>
                          <a:cs typeface="仿宋" panose="02010609060101010101" charset="-122"/>
                        </a:rPr>
                        <a:t>≤4m）或≤16mm（</a:t>
                      </a:r>
                      <a:r>
                        <a:rPr lang="en-US" sz="1200" i="1">
                          <a:latin typeface="仿宋" panose="02010609060101010101" charset="-122"/>
                          <a:ea typeface="仿宋" panose="02010609060101010101" charset="-122"/>
                          <a:cs typeface="仿宋" panose="02010609060101010101" charset="-122"/>
                        </a:rPr>
                        <a:t>l</a:t>
                      </a:r>
                      <a:r>
                        <a:rPr lang="en-US" sz="1200">
                          <a:latin typeface="仿宋" panose="02010609060101010101" charset="-122"/>
                          <a:ea typeface="仿宋" panose="02010609060101010101" charset="-122"/>
                          <a:cs typeface="仿宋" panose="02010609060101010101" charset="-122"/>
                        </a:rPr>
                        <a:t>＞4m）；板面扭曲≤5mm（任一角翅起）</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钢板尺</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03835">
                <a:tc vMerge="1">
                  <a:tcPr>
                    <a:lnL w="6350">
                      <a:solidFill>
                        <a:schemeClr val="tx1"/>
                      </a:solidFill>
                      <a:prstDash val="solid"/>
                    </a:lnL>
                    <a:lnR w="6350">
                      <a:solidFill>
                        <a:schemeClr val="tx1"/>
                      </a:solidFill>
                      <a:prstDash val="solid"/>
                    </a:lnR>
                  </a:tcPr>
                </a:tc>
                <a:tc>
                  <a:txBody>
                    <a:bodyPr/>
                    <a:lstStyle/>
                    <a:p>
                      <a:pPr>
                        <a:buNone/>
                      </a:pPr>
                      <a:r>
                        <a:rPr lang="en-US" sz="1200">
                          <a:latin typeface="仿宋" panose="02010609060101010101" charset="-122"/>
                          <a:ea typeface="仿宋" panose="02010609060101010101" charset="-122"/>
                          <a:cs typeface="Times New Roman" panose="02020603050405020304" charset="0"/>
                        </a:rPr>
                        <a:t>不得有裂纹、开焊与硬弯；新、旧脚手板均应涂防锈漆</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全数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406400">
                <a:tc vMerge="1">
                  <a:tcPr>
                    <a:lnL w="6350">
                      <a:solidFill>
                        <a:schemeClr val="tx1"/>
                      </a:solidFill>
                      <a:prstDash val="solid"/>
                    </a:lnL>
                    <a:lnR w="6350">
                      <a:solidFill>
                        <a:schemeClr val="tx1"/>
                      </a:solidFill>
                      <a:prstDash val="solid"/>
                    </a:lnR>
                  </a:tcPr>
                </a:tc>
                <a:tc>
                  <a:txBody>
                    <a:bodyPr/>
                    <a:lstStyle/>
                    <a:p>
                      <a:pPr>
                        <a:buNone/>
                      </a:pPr>
                      <a:r>
                        <a:rPr lang="en-US" sz="1200" b="1">
                          <a:solidFill>
                            <a:srgbClr val="0070C0"/>
                          </a:solidFill>
                          <a:latin typeface="仿宋" panose="02010609060101010101" charset="-122"/>
                          <a:ea typeface="仿宋" panose="02010609060101010101" charset="-122"/>
                          <a:cs typeface="仿宋" panose="02010609060101010101" charset="-122"/>
                        </a:rPr>
                        <a:t>木脚手板</a:t>
                      </a:r>
                      <a:r>
                        <a:rPr lang="en-US" sz="1200">
                          <a:latin typeface="仿宋" panose="02010609060101010101" charset="-122"/>
                          <a:ea typeface="仿宋" panose="02010609060101010101" charset="-122"/>
                          <a:cs typeface="仿宋" panose="02010609060101010101" charset="-122"/>
                        </a:rPr>
                        <a:t>材质应符合现行国家标准《木结构设计规范》GB50005中Ⅱa级材质的规定，扭曲变形、劈裂、腐朽的脚手板不得使用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全数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20345">
                <a:tc vMerge="1">
                  <a:tcPr>
                    <a:lnL w="6350">
                      <a:solidFill>
                        <a:schemeClr val="tx1"/>
                      </a:solidFill>
                      <a:prstDash val="solid"/>
                    </a:lnL>
                    <a:lnR w="6350">
                      <a:solidFill>
                        <a:schemeClr val="tx1"/>
                      </a:solidFill>
                      <a:prstDash val="solid"/>
                    </a:lnR>
                  </a:tcPr>
                </a:tc>
                <a:tc>
                  <a:txBody>
                    <a:bodyPr/>
                    <a:lstStyle/>
                    <a:p>
                      <a:pPr>
                        <a:buNone/>
                      </a:pPr>
                      <a:r>
                        <a:rPr lang="en-US" sz="1200">
                          <a:latin typeface="仿宋" panose="02010609060101010101" charset="-122"/>
                          <a:ea typeface="仿宋" panose="02010609060101010101" charset="-122"/>
                          <a:cs typeface="仿宋" panose="02010609060101010101" charset="-122"/>
                        </a:rPr>
                        <a:t>木脚手板的宽度不宜小于200mm，厚度不应小于50mm；板厚允许偏差-2mm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钢板尺</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03835">
                <a:tc vMerge="1">
                  <a:tcPr>
                    <a:lnL w="6350">
                      <a:solidFill>
                        <a:schemeClr val="tx1"/>
                      </a:solidFill>
                      <a:prstDash val="solid"/>
                    </a:lnL>
                    <a:lnR w="6350">
                      <a:solidFill>
                        <a:schemeClr val="tx1"/>
                      </a:solidFill>
                      <a:prstDash val="solid"/>
                    </a:lnR>
                  </a:tcPr>
                </a:tc>
                <a:tc>
                  <a:txBody>
                    <a:bodyPr/>
                    <a:lstStyle/>
                    <a:p>
                      <a:pPr>
                        <a:buNone/>
                      </a:pPr>
                      <a:r>
                        <a:rPr lang="en-US" sz="1200" b="1">
                          <a:solidFill>
                            <a:srgbClr val="0070C0"/>
                          </a:solidFill>
                          <a:latin typeface="仿宋" panose="02010609060101010101" charset="-122"/>
                          <a:ea typeface="仿宋" panose="02010609060101010101" charset="-122"/>
                          <a:cs typeface="Times New Roman" panose="02020603050405020304" charset="0"/>
                        </a:rPr>
                        <a:t>竹脚手板</a:t>
                      </a:r>
                      <a:r>
                        <a:rPr lang="en-US" sz="1200">
                          <a:latin typeface="仿宋" panose="02010609060101010101" charset="-122"/>
                          <a:ea typeface="仿宋" panose="02010609060101010101" charset="-122"/>
                          <a:cs typeface="Times New Roman" panose="02020603050405020304" charset="0"/>
                        </a:rPr>
                        <a:t>宜采用由毛竹或材楠竹制作的竹串片板、竹笆板</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全数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目测</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610235">
                <a:tc vMerge="1">
                  <a:tcPr>
                    <a:lnL w="6350">
                      <a:solidFill>
                        <a:schemeClr val="tx1"/>
                      </a:solidFill>
                      <a:prstDash val="solid"/>
                    </a:lnL>
                    <a:lnR w="6350">
                      <a:solidFill>
                        <a:schemeClr val="tx1"/>
                      </a:solidFill>
                      <a:prstDash val="solid"/>
                    </a:lnR>
                    <a:lnB w="6350">
                      <a:solidFill>
                        <a:schemeClr val="tx1"/>
                      </a:solidFill>
                      <a:prstDash val="solid"/>
                    </a:lnB>
                  </a:tcPr>
                </a:tc>
                <a:tc>
                  <a:txBody>
                    <a:bodyPr/>
                    <a:lstStyle/>
                    <a:p>
                      <a:pPr>
                        <a:buNone/>
                      </a:pPr>
                      <a:r>
                        <a:rPr lang="en-US" sz="1200" b="1">
                          <a:solidFill>
                            <a:srgbClr val="0070C0"/>
                          </a:solidFill>
                          <a:latin typeface="仿宋" panose="02010609060101010101" charset="-122"/>
                          <a:ea typeface="仿宋" panose="02010609060101010101" charset="-122"/>
                          <a:cs typeface="仿宋" panose="02010609060101010101" charset="-122"/>
                        </a:rPr>
                        <a:t>竹串片脚手板</a:t>
                      </a:r>
                      <a:r>
                        <a:rPr lang="en-US" sz="1200">
                          <a:latin typeface="仿宋" panose="02010609060101010101" charset="-122"/>
                          <a:ea typeface="仿宋" panose="02010609060101010101" charset="-122"/>
                          <a:cs typeface="仿宋" panose="02010609060101010101" charset="-122"/>
                        </a:rPr>
                        <a:t>宜采用螺栓将并列的竹片串连而成。螺栓直径宜为3mm-10mm，螺栓间距宜为500mm-600mm，螺栓离板端宜为200mm-250mm，板宽250mm，板长2000mm、2500mm、3000mm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仿宋" panose="02010609060101010101" charset="-122"/>
                        </a:rPr>
                        <a:t>3％</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钢板尺</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bl>
          </a:graphicData>
        </a:graphic>
      </p:graphicFrame>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3" name="文本框 2"/>
          <p:cNvSpPr txBox="1"/>
          <p:nvPr/>
        </p:nvSpPr>
        <p:spPr>
          <a:xfrm>
            <a:off x="539750" y="0"/>
            <a:ext cx="3653790" cy="506730"/>
          </a:xfrm>
          <a:prstGeom prst="rect">
            <a:avLst/>
          </a:prstGeom>
          <a:noFill/>
        </p:spPr>
        <p:txBody>
          <a:bodyPr wrap="square" rtlCol="0" anchor="t">
            <a:spAutoFit/>
          </a:bodyPr>
          <a:lstStyle/>
          <a:p>
            <a:pPr marR="0" defTabSz="914400" rtl="0">
              <a:lnSpc>
                <a:spcPct val="150000"/>
              </a:lnSpc>
              <a:buClrTx/>
              <a:buSzTx/>
              <a:buFontTx/>
              <a:buNone/>
              <a:defRPr/>
            </a:pPr>
            <a:r>
              <a:rPr lang="zh-CN" b="1" noProof="0" dirty="0">
                <a:solidFill>
                  <a:srgbClr val="C00000"/>
                </a:solidFill>
                <a:latin typeface="微软雅黑" panose="020B0503020204020204" charset="-122"/>
                <a:ea typeface="微软雅黑" panose="020B0503020204020204" charset="-122"/>
                <a:sym typeface="+mn-ea"/>
              </a:rPr>
              <a:t>附录</a:t>
            </a:r>
            <a:r>
              <a:rPr lang="en-US" altLang="zh-CN" b="1" noProof="0" dirty="0">
                <a:solidFill>
                  <a:srgbClr val="C00000"/>
                </a:solidFill>
                <a:latin typeface="微软雅黑" panose="020B0503020204020204" charset="-122"/>
                <a:ea typeface="微软雅黑" panose="020B0503020204020204" charset="-122"/>
                <a:sym typeface="+mn-ea"/>
              </a:rPr>
              <a:t>C  </a:t>
            </a:r>
            <a:r>
              <a:rPr lang="zh-CN" altLang="en-US" b="1" noProof="0" dirty="0">
                <a:solidFill>
                  <a:srgbClr val="C00000"/>
                </a:solidFill>
                <a:latin typeface="微软雅黑" panose="020B0503020204020204" charset="-122"/>
                <a:ea typeface="微软雅黑" panose="020B0503020204020204" charset="-122"/>
                <a:sym typeface="+mn-ea"/>
              </a:rPr>
              <a:t>附着式脚手架质量检查表</a:t>
            </a:r>
            <a:endParaRPr lang="zh-CN" altLang="en-US" b="1" noProof="0" dirty="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683895" y="555625"/>
          <a:ext cx="7957820" cy="4211955"/>
        </p:xfrm>
        <a:graphic>
          <a:graphicData uri="http://schemas.openxmlformats.org/drawingml/2006/table">
            <a:tbl>
              <a:tblPr firstRow="1" bandRow="1">
                <a:tableStyleId>{5940675A-B579-460E-94D1-54222C63F5DA}</a:tableStyleId>
              </a:tblPr>
              <a:tblGrid>
                <a:gridCol w="535305"/>
                <a:gridCol w="631190"/>
                <a:gridCol w="568325"/>
                <a:gridCol w="2286635"/>
                <a:gridCol w="1043940"/>
                <a:gridCol w="2075180"/>
                <a:gridCol w="817245"/>
              </a:tblGrid>
              <a:tr h="251460">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工程名称</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宋体" panose="02010600030101010101" pitchFamily="2" charset="-122"/>
                        </a:rPr>
                        <a:t>结构形式</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r>
              <a:tr h="252730">
                <a:tc gridSpan="2">
                  <a:txBody>
                    <a:bodyPr/>
                    <a:lstStyle/>
                    <a:p>
                      <a:pPr algn="ctr">
                        <a:buNone/>
                      </a:pPr>
                      <a:r>
                        <a:rPr lang="en-US" sz="1200">
                          <a:latin typeface="仿宋" panose="02010609060101010101" charset="-122"/>
                          <a:ea typeface="仿宋" panose="02010609060101010101" charset="-122"/>
                          <a:cs typeface="宋体" panose="02010600030101010101" pitchFamily="2" charset="-122"/>
                        </a:rPr>
                        <a:t>建筑面积</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宋体" panose="02010600030101010101" pitchFamily="2" charset="-122"/>
                        </a:rPr>
                        <a:t>楼栋数量</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r>
              <a:tr h="252095">
                <a:tc gridSpan="2">
                  <a:txBody>
                    <a:bodyPr/>
                    <a:lstStyle/>
                    <a:p>
                      <a:pPr algn="ctr">
                        <a:buNone/>
                      </a:pPr>
                      <a:r>
                        <a:rPr lang="en-US" sz="1200">
                          <a:latin typeface="仿宋" panose="02010609060101010101" charset="-122"/>
                          <a:ea typeface="仿宋" panose="02010609060101010101" charset="-122"/>
                          <a:cs typeface="宋体" panose="02010600030101010101" pitchFamily="2" charset="-122"/>
                        </a:rPr>
                        <a:t>总包单位</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宋体" panose="02010600030101010101" pitchFamily="2" charset="-122"/>
                        </a:rPr>
                        <a:t>项目经理</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lgn="ctr">
                        <a:buNone/>
                      </a:pPr>
                      <a:r>
                        <a:rPr lang="en-US" sz="1200">
                          <a:latin typeface="仿宋" panose="02010609060101010101" charset="-122"/>
                          <a:ea typeface="仿宋" panose="02010609060101010101" charset="-122"/>
                          <a:cs typeface="宋体" panose="02010600030101010101" pitchFamily="2" charset="-122"/>
                        </a:rPr>
                        <a:t> </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r>
              <a:tr h="251460">
                <a:tc gridSpan="2">
                  <a:txBody>
                    <a:bodyPr/>
                    <a:lstStyle/>
                    <a:p>
                      <a:pPr algn="ctr">
                        <a:buNone/>
                      </a:pPr>
                      <a:r>
                        <a:rPr lang="en-US" sz="1200">
                          <a:latin typeface="仿宋" panose="02010609060101010101" charset="-122"/>
                          <a:ea typeface="仿宋" panose="02010609060101010101" charset="-122"/>
                          <a:cs typeface="宋体" panose="02010600030101010101" pitchFamily="2" charset="-122"/>
                        </a:rPr>
                        <a:t>加工方式</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2">
                  <a:txBody>
                    <a:bodyPr/>
                    <a:lstStyle/>
                    <a:p>
                      <a:pPr algn="ctr">
                        <a:buNone/>
                      </a:pPr>
                      <a:r>
                        <a:rPr lang="en-US" sz="1200">
                          <a:latin typeface="仿宋" panose="02010609060101010101" charset="-122"/>
                          <a:ea typeface="仿宋" panose="02010609060101010101" charset="-122"/>
                          <a:cs typeface="仿宋" panose="02010609060101010101" charset="-122"/>
                        </a:rPr>
                        <a:t>现场/工厂</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b="1" u="sng">
                          <a:solidFill>
                            <a:srgbClr val="C00000"/>
                          </a:solidFill>
                          <a:latin typeface="仿宋" panose="02010609060101010101" charset="-122"/>
                          <a:ea typeface="仿宋" panose="02010609060101010101" charset="-122"/>
                          <a:cs typeface="宋体" panose="02010600030101010101" pitchFamily="2" charset="-122"/>
                        </a:rPr>
                        <a:t>悬挑次数</a:t>
                      </a:r>
                      <a:endParaRPr lang="en-US" altLang="en-US" sz="1200" b="1" u="sng">
                        <a:solidFill>
                          <a:srgbClr val="C00000"/>
                        </a:solidFill>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lgn="ctr">
                        <a:buNone/>
                      </a:pPr>
                      <a:r>
                        <a:rPr lang="en-US" sz="1200">
                          <a:latin typeface="仿宋" panose="02010609060101010101" charset="-122"/>
                          <a:ea typeface="仿宋" panose="02010609060101010101" charset="-122"/>
                          <a:cs typeface="仿宋" panose="02010609060101010101" charset="-122"/>
                        </a:rPr>
                        <a:t>第  次/共  次</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r>
              <a:tr h="252095">
                <a:tc gridSpan="2">
                  <a:txBody>
                    <a:bodyPr/>
                    <a:lstStyle/>
                    <a:p>
                      <a:pPr algn="ctr">
                        <a:buNone/>
                      </a:pPr>
                      <a:r>
                        <a:rPr lang="en-US" sz="1200">
                          <a:latin typeface="仿宋" panose="02010609060101010101" charset="-122"/>
                          <a:ea typeface="仿宋" panose="02010609060101010101" charset="-122"/>
                          <a:cs typeface="Times New Roman" panose="02020603050405020304" charset="0"/>
                        </a:rPr>
                        <a:t>检查项目</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4">
                  <a:txBody>
                    <a:bodyPr/>
                    <a:lstStyle/>
                    <a:p>
                      <a:pPr algn="ctr">
                        <a:buNone/>
                      </a:pPr>
                      <a:r>
                        <a:rPr lang="en-US" sz="1200">
                          <a:latin typeface="仿宋" panose="02010609060101010101" charset="-122"/>
                          <a:ea typeface="仿宋" panose="02010609060101010101" charset="-122"/>
                          <a:cs typeface="Times New Roman" panose="02020603050405020304" charset="0"/>
                        </a:rPr>
                        <a:t>检查内容</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宋体" panose="02010600030101010101" pitchFamily="2" charset="-122"/>
                        </a:rPr>
                        <a:t>检查结果</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429895">
                <a:tc rowSpan="9">
                  <a:txBody>
                    <a:bodyPr/>
                    <a:lstStyle/>
                    <a:p>
                      <a:pPr algn="ctr">
                        <a:buNone/>
                      </a:pPr>
                      <a:r>
                        <a:rPr lang="en-US" sz="1200" b="1">
                          <a:solidFill>
                            <a:srgbClr val="0070C0"/>
                          </a:solidFill>
                          <a:latin typeface="仿宋" panose="02010609060101010101" charset="-122"/>
                          <a:ea typeface="仿宋" panose="02010609060101010101" charset="-122"/>
                          <a:cs typeface="宋体" panose="02010600030101010101" pitchFamily="2" charset="-122"/>
                        </a:rPr>
                        <a:t>保证项目</a:t>
                      </a:r>
                      <a:endParaRPr lang="en-US" altLang="zh-CN" sz="1200">
                        <a:latin typeface="仿宋" panose="02010609060101010101" charset="-122"/>
                        <a:ea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rgbClr val="FFFF00"/>
                    </a:solidFill>
                  </a:tcPr>
                </a:tc>
                <a:tc>
                  <a:txBody>
                    <a:bodyPr/>
                    <a:lstStyle/>
                    <a:p>
                      <a:pPr algn="ctr">
                        <a:buNone/>
                      </a:pPr>
                      <a:r>
                        <a:rPr lang="en-US" sz="1200" b="1" u="sng">
                          <a:solidFill>
                            <a:srgbClr val="C00000"/>
                          </a:solidFill>
                          <a:latin typeface="仿宋" panose="02010609060101010101" charset="-122"/>
                          <a:ea typeface="仿宋" panose="02010609060101010101" charset="-122"/>
                          <a:cs typeface="Times New Roman" panose="02020603050405020304" charset="0"/>
                        </a:rPr>
                        <a:t>施工</a:t>
                      </a:r>
                      <a:endParaRPr lang="en-US" sz="1200" b="1" u="sng">
                        <a:solidFill>
                          <a:srgbClr val="C00000"/>
                        </a:solidFill>
                        <a:latin typeface="仿宋" panose="02010609060101010101" charset="-122"/>
                        <a:ea typeface="仿宋" panose="02010609060101010101" charset="-122"/>
                        <a:cs typeface="Times New Roman" panose="02020603050405020304" charset="0"/>
                      </a:endParaRPr>
                    </a:p>
                    <a:p>
                      <a:pPr algn="ctr">
                        <a:buNone/>
                      </a:pPr>
                      <a:r>
                        <a:rPr lang="en-US" sz="1200" b="1" u="sng">
                          <a:solidFill>
                            <a:srgbClr val="C00000"/>
                          </a:solidFill>
                          <a:latin typeface="仿宋" panose="02010609060101010101" charset="-122"/>
                          <a:ea typeface="仿宋" panose="02010609060101010101" charset="-122"/>
                          <a:cs typeface="Times New Roman" panose="02020603050405020304" charset="0"/>
                        </a:rPr>
                        <a:t>方案</a:t>
                      </a:r>
                      <a:endParaRPr lang="en-US" altLang="en-US" sz="1200" b="1" u="sng">
                        <a:solidFill>
                          <a:srgbClr val="C00000"/>
                        </a:solidFill>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a:latin typeface="仿宋" panose="02010609060101010101" charset="-122"/>
                          <a:ea typeface="仿宋" panose="02010609060101010101" charset="-122"/>
                          <a:cs typeface="宋体" panose="02010600030101010101" pitchFamily="2" charset="-122"/>
                        </a:rPr>
                        <a:t>是否有施工方案，方案审批流程是否按相关规定完成；</a:t>
                      </a:r>
                      <a:endParaRPr lang="en-US" sz="1200">
                        <a:latin typeface="仿宋" panose="02010609060101010101" charset="-122"/>
                        <a:ea typeface="仿宋" panose="02010609060101010101" charset="-122"/>
                        <a:cs typeface="宋体" panose="02010600030101010101" pitchFamily="2" charset="-122"/>
                      </a:endParaRPr>
                    </a:p>
                    <a:p>
                      <a:pPr>
                        <a:buNone/>
                      </a:pPr>
                      <a:r>
                        <a:rPr lang="en-US" sz="1200">
                          <a:latin typeface="仿宋" panose="02010609060101010101" charset="-122"/>
                          <a:ea typeface="仿宋" panose="02010609060101010101" charset="-122"/>
                          <a:cs typeface="宋体" panose="02010600030101010101" pitchFamily="2" charset="-122"/>
                        </a:rPr>
                        <a:t>需要进行专家论证的专项施工方案是否按相关规定完成</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2385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8">
                  <a:txBody>
                    <a:bodyPr/>
                    <a:lstStyle/>
                    <a:p>
                      <a:pPr algn="ctr">
                        <a:buNone/>
                      </a:pPr>
                      <a:r>
                        <a:rPr lang="en-US" sz="1200">
                          <a:latin typeface="仿宋" panose="02010609060101010101" charset="-122"/>
                          <a:ea typeface="仿宋" panose="02010609060101010101" charset="-122"/>
                          <a:cs typeface="宋体" panose="02010600030101010101" pitchFamily="2" charset="-122"/>
                        </a:rPr>
                        <a:t>现场实施（上拉式）</a:t>
                      </a:r>
                      <a:r>
                        <a:rPr lang="en-US" altLang="zh-CN" sz="1200">
                          <a:latin typeface="仿宋" panose="02010609060101010101" charset="-122"/>
                          <a:ea typeface="仿宋" panose="02010609060101010101" charset="-122"/>
                        </a:rPr>
                        <a:t> </a:t>
                      </a:r>
                      <a:endParaRPr 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4">
                  <a:txBody>
                    <a:bodyPr/>
                    <a:lstStyle/>
                    <a:p>
                      <a:pPr>
                        <a:buNone/>
                      </a:pPr>
                      <a:r>
                        <a:rPr lang="en-US" sz="1200">
                          <a:latin typeface="仿宋" panose="02010609060101010101" charset="-122"/>
                          <a:ea typeface="仿宋" panose="02010609060101010101" charset="-122"/>
                          <a:cs typeface="宋体" panose="02010600030101010101" pitchFamily="2" charset="-122"/>
                        </a:rPr>
                        <a:t>支座</a:t>
                      </a:r>
                      <a:endParaRPr 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3">
                  <a:txBody>
                    <a:bodyPr/>
                    <a:lstStyle/>
                    <a:p>
                      <a:pPr>
                        <a:buNone/>
                      </a:pPr>
                      <a:r>
                        <a:rPr lang="en-US" sz="1200">
                          <a:latin typeface="仿宋" panose="02010609060101010101" charset="-122"/>
                          <a:ea typeface="仿宋" panose="02010609060101010101" charset="-122"/>
                          <a:cs typeface="仿宋" panose="02010609060101010101" charset="-122"/>
                        </a:rPr>
                        <a:t>钢梁截面高度应满足规范（工字钢不小于160mm）及施工方案要求</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7825">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en-US" sz="1200" b="1">
                          <a:solidFill>
                            <a:srgbClr val="0070C0"/>
                          </a:solidFill>
                          <a:latin typeface="仿宋" panose="02010609060101010101" charset="-122"/>
                          <a:ea typeface="仿宋" panose="02010609060101010101" charset="-122"/>
                          <a:cs typeface="仿宋" panose="02010609060101010101" charset="-122"/>
                        </a:rPr>
                        <a:t>锚固螺栓规格、数量、位置、螺杆露丝长度及垫片尺寸应满足施工方案要求，</a:t>
                      </a:r>
                      <a:r>
                        <a:rPr lang="en-US" sz="1200">
                          <a:latin typeface="仿宋" panose="02010609060101010101" charset="-122"/>
                          <a:ea typeface="仿宋" panose="02010609060101010101" charset="-122"/>
                          <a:cs typeface="仿宋" panose="02010609060101010101" charset="-122"/>
                        </a:rPr>
                        <a:t>数量不少于3个，螺栓直径不低于20mm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51460">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en-US" sz="1200">
                          <a:latin typeface="仿宋" panose="02010609060101010101" charset="-122"/>
                          <a:ea typeface="仿宋" panose="02010609060101010101" charset="-122"/>
                          <a:cs typeface="Times New Roman" panose="02020603050405020304" charset="0"/>
                        </a:rPr>
                        <a:t>悬挑钢梁端部钢板与主体结构应接触紧密，端部钢板无变形</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67030">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6350">
                      <a:solidFill>
                        <a:schemeClr val="tx1"/>
                      </a:solidFill>
                      <a:prstDash val="solid"/>
                    </a:lnB>
                    <a:lnTlToBr>
                      <a:noFill/>
                    </a:lnTlToBr>
                    <a:lnBlToTr>
                      <a:noFill/>
                    </a:lnBlToTr>
                    <a:noFill/>
                  </a:tcPr>
                </a:tc>
                <a:tc gridSpan="3">
                  <a:txBody>
                    <a:bodyPr/>
                    <a:lstStyle/>
                    <a:p>
                      <a:pPr>
                        <a:buNone/>
                      </a:pPr>
                      <a:r>
                        <a:rPr lang="en-US" sz="1200">
                          <a:latin typeface="仿宋" panose="02010609060101010101" charset="-122"/>
                          <a:ea typeface="仿宋" panose="02010609060101010101" charset="-122"/>
                          <a:cs typeface="Times New Roman" panose="02020603050405020304" charset="0"/>
                        </a:rPr>
                        <a:t>悬挑钢梁与端部钢板</a:t>
                      </a:r>
                      <a:r>
                        <a:rPr lang="en-US" sz="1200">
                          <a:latin typeface="仿宋" panose="02010609060101010101" charset="-122"/>
                          <a:ea typeface="仿宋" panose="02010609060101010101" charset="-122"/>
                          <a:cs typeface="宋体" panose="02010600030101010101" pitchFamily="2" charset="-122"/>
                        </a:rPr>
                        <a:t>焊缝等级、焊缝尺寸符合</a:t>
                      </a:r>
                      <a:r>
                        <a:rPr lang="en-US" sz="1200">
                          <a:latin typeface="仿宋" panose="02010609060101010101" charset="-122"/>
                          <a:ea typeface="仿宋" panose="02010609060101010101" charset="-122"/>
                          <a:cs typeface="Times New Roman" panose="02020603050405020304" charset="0"/>
                        </a:rPr>
                        <a:t>施工方案要求，且无裂缝、焊瘤等缺陷</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89890">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a:buNone/>
                      </a:pPr>
                      <a:r>
                        <a:rPr lang="en-US" sz="1200">
                          <a:latin typeface="仿宋" panose="02010609060101010101" charset="-122"/>
                          <a:ea typeface="仿宋" panose="02010609060101010101" charset="-122"/>
                          <a:cs typeface="宋体" panose="02010600030101010101" pitchFamily="2" charset="-122"/>
                        </a:rPr>
                        <a:t>钢</a:t>
                      </a:r>
                      <a:r>
                        <a:rPr lang="en-US" sz="1200">
                          <a:latin typeface="仿宋" panose="02010609060101010101" charset="-122"/>
                          <a:ea typeface="仿宋" panose="02010609060101010101" charset="-122"/>
                          <a:cs typeface="Times New Roman" panose="02020603050405020304" charset="0"/>
                        </a:rPr>
                        <a:t>拉杆</a:t>
                      </a:r>
                      <a:endParaRPr 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3">
                  <a:txBody>
                    <a:bodyPr/>
                    <a:lstStyle/>
                    <a:p>
                      <a:pPr>
                        <a:buNone/>
                      </a:pPr>
                      <a:r>
                        <a:rPr lang="en-US" sz="1200">
                          <a:latin typeface="仿宋" panose="02010609060101010101" charset="-122"/>
                          <a:ea typeface="仿宋" panose="02010609060101010101" charset="-122"/>
                          <a:cs typeface="Times New Roman" panose="02020603050405020304" charset="0"/>
                        </a:rPr>
                        <a:t>拉杆上部锚固点应</a:t>
                      </a:r>
                      <a:r>
                        <a:rPr lang="en-US" sz="1200" i="1" u="sng">
                          <a:solidFill>
                            <a:srgbClr val="C00000"/>
                          </a:solidFill>
                          <a:latin typeface="仿宋" panose="02010609060101010101" charset="-122"/>
                          <a:ea typeface="仿宋" panose="02010609060101010101" charset="-122"/>
                          <a:cs typeface="Times New Roman" panose="02020603050405020304" charset="0"/>
                        </a:rPr>
                        <a:t>锚固在框架梁或剪力墙上</a:t>
                      </a:r>
                      <a:r>
                        <a:rPr lang="en-US" sz="1200">
                          <a:latin typeface="仿宋" panose="02010609060101010101" charset="-122"/>
                          <a:ea typeface="仿宋" panose="02010609060101010101" charset="-122"/>
                          <a:cs typeface="Times New Roman" panose="02020603050405020304" charset="0"/>
                        </a:rPr>
                        <a:t>，</a:t>
                      </a:r>
                      <a:r>
                        <a:rPr lang="en-US" sz="1200">
                          <a:latin typeface="仿宋" panose="02010609060101010101" charset="-122"/>
                          <a:ea typeface="仿宋" panose="02010609060101010101" charset="-122"/>
                          <a:cs typeface="宋体" panose="02010600030101010101" pitchFamily="2" charset="-122"/>
                        </a:rPr>
                        <a:t>锚杆型号及长度、锚固位置、数量是否与方案一致</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52095">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en-US" sz="1200">
                          <a:latin typeface="仿宋" panose="02010609060101010101" charset="-122"/>
                          <a:ea typeface="仿宋" panose="02010609060101010101" charset="-122"/>
                          <a:cs typeface="仿宋" panose="02010609060101010101" charset="-122"/>
                        </a:rPr>
                        <a:t>工具式拉杆丝扣露出是否满足不少于3扣，且同层拉杆受力均衡</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61620">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buNone/>
                      </a:pPr>
                      <a:r>
                        <a:rPr lang="en-US" sz="1200">
                          <a:latin typeface="仿宋" panose="02010609060101010101" charset="-122"/>
                          <a:ea typeface="仿宋" panose="02010609060101010101" charset="-122"/>
                          <a:cs typeface="宋体" panose="02010600030101010101" pitchFamily="2" charset="-122"/>
                        </a:rPr>
                        <a:t>拉杆与钢梁连接部位构造是否与方案设计一致</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298450">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12700" cap="flat" cmpd="sng">
                      <a:solidFill>
                        <a:srgbClr val="080000"/>
                      </a:solidFill>
                      <a:prstDash val="solid"/>
                      <a:headEnd type="none" w="med" len="med"/>
                      <a:tailEnd type="none" w="med" len="med"/>
                    </a:lnT>
                    <a:lnB w="6350">
                      <a:solidFill>
                        <a:schemeClr val="tx1"/>
                      </a:solidFill>
                      <a:prstDash val="solid"/>
                    </a:lnB>
                    <a:lnTlToBr>
                      <a:noFill/>
                    </a:lnTlToBr>
                    <a:lnBlToTr>
                      <a:noFill/>
                    </a:lnBlToTr>
                    <a:noFill/>
                  </a:tcPr>
                </a:tc>
                <a:tc gridSpan="3">
                  <a:txBody>
                    <a:bodyPr/>
                    <a:lstStyle/>
                    <a:p>
                      <a:pPr>
                        <a:buNone/>
                      </a:pPr>
                      <a:r>
                        <a:rPr lang="en-US" sz="1200" b="1" u="sng">
                          <a:solidFill>
                            <a:srgbClr val="0070C0"/>
                          </a:solidFill>
                          <a:latin typeface="仿宋" panose="02010609060101010101" charset="-122"/>
                          <a:ea typeface="仿宋" panose="02010609060101010101" charset="-122"/>
                          <a:cs typeface="宋体" panose="02010600030101010101" pitchFamily="2" charset="-122"/>
                        </a:rPr>
                        <a:t>拉杆安装后</a:t>
                      </a:r>
                      <a:r>
                        <a:rPr lang="en-US" sz="1200" b="1" u="sng">
                          <a:solidFill>
                            <a:srgbClr val="0070C0"/>
                          </a:solidFill>
                          <a:latin typeface="仿宋" panose="02010609060101010101" charset="-122"/>
                          <a:ea typeface="仿宋" panose="02010609060101010101" charset="-122"/>
                          <a:cs typeface="Times New Roman" panose="02020603050405020304" charset="0"/>
                        </a:rPr>
                        <a:t>悬挑钢梁</a:t>
                      </a:r>
                      <a:r>
                        <a:rPr lang="en-US" sz="1200" b="1" u="sng">
                          <a:solidFill>
                            <a:srgbClr val="0070C0"/>
                          </a:solidFill>
                          <a:latin typeface="仿宋" panose="02010609060101010101" charset="-122"/>
                          <a:ea typeface="仿宋" panose="02010609060101010101" charset="-122"/>
                          <a:cs typeface="宋体" panose="02010600030101010101" pitchFamily="2" charset="-122"/>
                        </a:rPr>
                        <a:t>是否</a:t>
                      </a:r>
                      <a:r>
                        <a:rPr lang="en-US" sz="1200" b="1" u="sng">
                          <a:solidFill>
                            <a:srgbClr val="0070C0"/>
                          </a:solidFill>
                          <a:latin typeface="仿宋" panose="02010609060101010101" charset="-122"/>
                          <a:ea typeface="仿宋" panose="02010609060101010101" charset="-122"/>
                          <a:cs typeface="Times New Roman" panose="02020603050405020304" charset="0"/>
                        </a:rPr>
                        <a:t>有扭转及下沉</a:t>
                      </a:r>
                      <a:r>
                        <a:rPr lang="en-US" sz="1200" b="1" u="sng">
                          <a:solidFill>
                            <a:srgbClr val="0070C0"/>
                          </a:solidFill>
                          <a:latin typeface="仿宋" panose="02010609060101010101" charset="-122"/>
                          <a:ea typeface="仿宋" panose="02010609060101010101" charset="-122"/>
                          <a:cs typeface="宋体" panose="02010600030101010101" pitchFamily="2" charset="-122"/>
                        </a:rPr>
                        <a:t>情况</a:t>
                      </a:r>
                      <a:endParaRPr lang="en-US" altLang="en-US" sz="1200" b="1" u="sng">
                        <a:solidFill>
                          <a:srgbClr val="0070C0"/>
                        </a:solidFill>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bl>
          </a:graphicData>
        </a:graphic>
      </p:graphicFrame>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3653790" cy="506730"/>
          </a:xfrm>
          <a:prstGeom prst="rect">
            <a:avLst/>
          </a:prstGeom>
          <a:noFill/>
        </p:spPr>
        <p:txBody>
          <a:bodyPr wrap="square" rtlCol="0" anchor="t">
            <a:spAutoFit/>
          </a:bodyPr>
          <a:lstStyle/>
          <a:p>
            <a:pPr marR="0" defTabSz="914400" rtl="0">
              <a:lnSpc>
                <a:spcPct val="150000"/>
              </a:lnSpc>
              <a:buClrTx/>
              <a:buSzTx/>
              <a:buFontTx/>
              <a:buNone/>
              <a:defRPr/>
            </a:pPr>
            <a:r>
              <a:rPr lang="zh-CN" b="1" noProof="0" dirty="0">
                <a:solidFill>
                  <a:srgbClr val="C00000"/>
                </a:solidFill>
                <a:latin typeface="微软雅黑" panose="020B0503020204020204" charset="-122"/>
                <a:ea typeface="微软雅黑" panose="020B0503020204020204" charset="-122"/>
                <a:sym typeface="+mn-ea"/>
              </a:rPr>
              <a:t>附录</a:t>
            </a:r>
            <a:r>
              <a:rPr lang="en-US" altLang="zh-CN" b="1" noProof="0" dirty="0">
                <a:solidFill>
                  <a:srgbClr val="C00000"/>
                </a:solidFill>
                <a:latin typeface="微软雅黑" panose="020B0503020204020204" charset="-122"/>
                <a:ea typeface="微软雅黑" panose="020B0503020204020204" charset="-122"/>
                <a:sym typeface="+mn-ea"/>
              </a:rPr>
              <a:t>C  </a:t>
            </a:r>
            <a:r>
              <a:rPr lang="zh-CN" altLang="en-US" b="1" noProof="0" dirty="0">
                <a:solidFill>
                  <a:srgbClr val="C00000"/>
                </a:solidFill>
                <a:latin typeface="微软雅黑" panose="020B0503020204020204" charset="-122"/>
                <a:ea typeface="微软雅黑" panose="020B0503020204020204" charset="-122"/>
                <a:sym typeface="+mn-ea"/>
              </a:rPr>
              <a:t>附着式脚手架质量检查表</a:t>
            </a:r>
            <a:endParaRPr lang="zh-CN" altLang="en-US" b="1" noProof="0" dirty="0">
              <a:solidFill>
                <a:srgbClr val="C00000"/>
              </a:solidFill>
              <a:latin typeface="微软雅黑" panose="020B0503020204020204" charset="-122"/>
              <a:ea typeface="微软雅黑" panose="020B0503020204020204" charset="-122"/>
              <a:sym typeface="+mn-ea"/>
            </a:endParaRPr>
          </a:p>
        </p:txBody>
      </p:sp>
      <p:sp>
        <p:nvSpPr>
          <p:cNvPr id="3" name="文本框 2"/>
          <p:cNvSpPr txBox="1"/>
          <p:nvPr/>
        </p:nvSpPr>
        <p:spPr>
          <a:xfrm>
            <a:off x="4697095" y="200025"/>
            <a:ext cx="3945255" cy="306705"/>
          </a:xfrm>
          <a:prstGeom prst="rect">
            <a:avLst/>
          </a:prstGeom>
          <a:solidFill>
            <a:srgbClr val="C00000"/>
          </a:solidFill>
        </p:spPr>
        <p:txBody>
          <a:bodyPr wrap="square" rtlCol="0" anchor="t">
            <a:spAutoFit/>
          </a:bodyPr>
          <a:lstStyle/>
          <a:p>
            <a:pPr algn="r">
              <a:buNone/>
            </a:pPr>
            <a:r>
              <a:rPr lang="zh-CN" altLang="en-US" sz="1400">
                <a:solidFill>
                  <a:schemeClr val="bg1"/>
                </a:solidFill>
                <a:latin typeface="黑体" panose="02010609060101010101" charset="-122"/>
                <a:ea typeface="黑体" panose="02010609060101010101" charset="-122"/>
                <a:cs typeface="黑体" panose="02010609060101010101" charset="-122"/>
                <a:sym typeface="+mn-ea"/>
              </a:rPr>
              <a:t>表</a:t>
            </a:r>
            <a:r>
              <a:rPr lang="en-US" altLang="zh-CN" sz="1400">
                <a:solidFill>
                  <a:schemeClr val="bg1"/>
                </a:solidFill>
                <a:latin typeface="黑体" panose="02010609060101010101" charset="-122"/>
                <a:ea typeface="黑体" panose="02010609060101010101" charset="-122"/>
                <a:cs typeface="黑体" panose="02010609060101010101" charset="-122"/>
                <a:sym typeface="+mn-ea"/>
              </a:rPr>
              <a:t>C.0.2   </a:t>
            </a:r>
            <a:r>
              <a:rPr lang="zh-CN" altLang="en-US" sz="1400">
                <a:solidFill>
                  <a:schemeClr val="bg1"/>
                </a:solidFill>
                <a:latin typeface="黑体" panose="02010609060101010101" charset="-122"/>
                <a:ea typeface="黑体" panose="02010609060101010101" charset="-122"/>
                <a:cs typeface="黑体" panose="02010609060101010101" charset="-122"/>
                <a:sym typeface="+mn-ea"/>
              </a:rPr>
              <a:t>附着式脚手架安装质量检查验收表</a:t>
            </a:r>
            <a:endParaRPr lang="zh-CN" altLang="en-US" sz="14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762635" y="666750"/>
          <a:ext cx="7783195" cy="4201795"/>
        </p:xfrm>
        <a:graphic>
          <a:graphicData uri="http://schemas.openxmlformats.org/drawingml/2006/table">
            <a:tbl>
              <a:tblPr firstRow="1" bandRow="1">
                <a:tableStyleId>{5940675A-B579-460E-94D1-54222C63F5DA}</a:tableStyleId>
              </a:tblPr>
              <a:tblGrid>
                <a:gridCol w="623570"/>
                <a:gridCol w="624205"/>
                <a:gridCol w="375285"/>
                <a:gridCol w="4975225"/>
                <a:gridCol w="1184910"/>
              </a:tblGrid>
              <a:tr h="581025">
                <a:tc rowSpan="10">
                  <a:txBody>
                    <a:bodyPr/>
                    <a:lstStyle/>
                    <a:p>
                      <a:pPr algn="ctr">
                        <a:buNone/>
                      </a:pPr>
                      <a:r>
                        <a:rPr lang="zh-CN" altLang="en-US" sz="1200">
                          <a:latin typeface="仿宋" panose="02010609060101010101" charset="-122"/>
                          <a:ea typeface="仿宋" panose="02010609060101010101" charset="-122"/>
                          <a:cs typeface="Times New Roman" panose="02020603050405020304" charset="0"/>
                        </a:rPr>
                        <a:t>保证</a:t>
                      </a:r>
                      <a:endParaRPr lang="zh-CN" altLang="en-US" sz="1200">
                        <a:latin typeface="仿宋" panose="02010609060101010101" charset="-122"/>
                        <a:ea typeface="仿宋" panose="02010609060101010101" charset="-122"/>
                        <a:cs typeface="Times New Roman" panose="02020603050405020304" charset="0"/>
                      </a:endParaRPr>
                    </a:p>
                    <a:p>
                      <a:pPr algn="ctr">
                        <a:buNone/>
                      </a:pPr>
                      <a:r>
                        <a:rPr lang="zh-CN" altLang="en-US" sz="1200">
                          <a:latin typeface="仿宋" panose="02010609060101010101" charset="-122"/>
                          <a:ea typeface="仿宋" panose="02010609060101010101" charset="-122"/>
                          <a:cs typeface="Times New Roman" panose="02020603050405020304" charset="0"/>
                        </a:rPr>
                        <a:t>项目</a:t>
                      </a:r>
                      <a:endParaRPr lang="zh-CN"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3">
                  <a:txBody>
                    <a:bodyPr/>
                    <a:lstStyle/>
                    <a:p>
                      <a:pPr algn="ctr">
                        <a:buNone/>
                      </a:pPr>
                      <a:r>
                        <a:rPr lang="en-US" sz="1200">
                          <a:latin typeface="仿宋" panose="02010609060101010101" charset="-122"/>
                          <a:ea typeface="仿宋" panose="02010609060101010101" charset="-122"/>
                          <a:cs typeface="宋体" panose="02010600030101010101" pitchFamily="2" charset="-122"/>
                        </a:rPr>
                        <a:t>现场实施（下撑式）</a:t>
                      </a:r>
                      <a:endParaRPr 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3">
                  <a:txBody>
                    <a:bodyPr/>
                    <a:lstStyle/>
                    <a:p>
                      <a:pPr>
                        <a:buNone/>
                      </a:pPr>
                      <a:r>
                        <a:rPr lang="en-US" sz="1200">
                          <a:latin typeface="仿宋" panose="02010609060101010101" charset="-122"/>
                          <a:ea typeface="仿宋" panose="02010609060101010101" charset="-122"/>
                          <a:cs typeface="宋体" panose="02010600030101010101" pitchFamily="2" charset="-122"/>
                        </a:rPr>
                        <a:t>下撑构件</a:t>
                      </a:r>
                      <a:endParaRPr 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支撑架尺寸及构件截面应满足施工方案要求</a:t>
                      </a:r>
                      <a:r>
                        <a:rPr lang="en-US" sz="1200">
                          <a:latin typeface="仿宋" panose="02010609060101010101" charset="-122"/>
                          <a:ea typeface="仿宋" panose="02010609060101010101" charset="-122"/>
                          <a:cs typeface="宋体" panose="02010600030101010101" pitchFamily="2" charset="-122"/>
                        </a:rPr>
                        <a:t>，支撑</a:t>
                      </a:r>
                      <a:r>
                        <a:rPr lang="en-US" sz="1200">
                          <a:latin typeface="仿宋" panose="02010609060101010101" charset="-122"/>
                          <a:ea typeface="仿宋" panose="02010609060101010101" charset="-122"/>
                          <a:cs typeface="Times New Roman" panose="02020603050405020304" charset="0"/>
                        </a:rPr>
                        <a:t>架内侧应设置背楞或钢板与主体结构接触紧密</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仿宋" panose="02010609060101010101" charset="-122"/>
                        </a:rPr>
                        <a:t> </a:t>
                      </a:r>
                      <a:r>
                        <a:rPr lang="zh-CN" altLang="en-US" sz="1200">
                          <a:latin typeface="仿宋" panose="02010609060101010101" charset="-122"/>
                          <a:ea typeface="仿宋" panose="02010609060101010101" charset="-122"/>
                          <a:cs typeface="仿宋" panose="02010609060101010101" charset="-122"/>
                        </a:rPr>
                        <a:t>检查结果</a:t>
                      </a:r>
                      <a:endParaRPr lang="zh-CN"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66167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Times New Roman" panose="02020603050405020304" charset="0"/>
                        </a:rPr>
                        <a:t>支撑架焊缝</a:t>
                      </a:r>
                      <a:r>
                        <a:rPr lang="en-US" sz="1200">
                          <a:latin typeface="仿宋" panose="02010609060101010101" charset="-122"/>
                          <a:ea typeface="仿宋" panose="02010609060101010101" charset="-122"/>
                          <a:cs typeface="宋体" panose="02010600030101010101" pitchFamily="2" charset="-122"/>
                        </a:rPr>
                        <a:t>尺寸</a:t>
                      </a:r>
                      <a:r>
                        <a:rPr lang="en-US" sz="1200">
                          <a:latin typeface="仿宋" panose="02010609060101010101" charset="-122"/>
                          <a:ea typeface="仿宋" panose="02010609060101010101" charset="-122"/>
                          <a:cs typeface="Times New Roman" panose="02020603050405020304" charset="0"/>
                        </a:rPr>
                        <a:t>应满足施工方案要求，且无裂缝、焊瘤等缺陷；对拉螺栓规格、数量、位置、间距及螺杆露丝长度及垫片尺寸应满足施工方案要求</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14325">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buNone/>
                      </a:pPr>
                      <a:r>
                        <a:rPr lang="en-US" sz="1200">
                          <a:latin typeface="仿宋" panose="02010609060101010101" charset="-122"/>
                          <a:ea typeface="仿宋" panose="02010609060101010101" charset="-122"/>
                          <a:cs typeface="宋体" panose="02010600030101010101" pitchFamily="2" charset="-122"/>
                        </a:rPr>
                        <a:t>采用非焊缝连接的，应满足相关规范及设计要求</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8735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4">
                  <a:txBody>
                    <a:bodyPr/>
                    <a:lstStyle/>
                    <a:p>
                      <a:pPr algn="ctr">
                        <a:buNone/>
                      </a:pPr>
                      <a:r>
                        <a:rPr lang="en-US" sz="1200">
                          <a:latin typeface="仿宋" panose="02010609060101010101" charset="-122"/>
                          <a:ea typeface="仿宋" panose="02010609060101010101" charset="-122"/>
                          <a:cs typeface="Times New Roman" panose="02020603050405020304" charset="0"/>
                        </a:rPr>
                        <a:t>架体稳定</a:t>
                      </a:r>
                      <a:endParaRPr 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a:latin typeface="仿宋" panose="02010609060101010101" charset="-122"/>
                          <a:ea typeface="仿宋" panose="02010609060101010101" charset="-122"/>
                          <a:cs typeface="仿宋" panose="02010609060101010101" charset="-122"/>
                        </a:rPr>
                        <a:t>立杆底部应设置可靠定位措施，定位点离支撑构件端部不小于100mm</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14325">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a:latin typeface="仿宋" panose="02010609060101010101" charset="-122"/>
                          <a:ea typeface="仿宋" panose="02010609060101010101" charset="-122"/>
                          <a:cs typeface="仿宋" panose="02010609060101010101" charset="-122"/>
                        </a:rPr>
                        <a:t>架体内侧横向斜撑设置应满足规范及施工方案要求 </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1496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a:latin typeface="仿宋" panose="02010609060101010101" charset="-122"/>
                          <a:ea typeface="仿宋" panose="02010609060101010101" charset="-122"/>
                          <a:cs typeface="Times New Roman" panose="02020603050405020304" charset="0"/>
                        </a:rPr>
                        <a:t>架体外侧剪刀撑应连续设置，且应满足规范及施工方案要求</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470535">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b="0" u="sng">
                          <a:solidFill>
                            <a:srgbClr val="C00000"/>
                          </a:solidFill>
                          <a:latin typeface="仿宋" panose="02010609060101010101" charset="-122"/>
                          <a:ea typeface="仿宋" panose="02010609060101010101" charset="-122"/>
                          <a:cs typeface="宋体" panose="02010600030101010101" pitchFamily="2" charset="-122"/>
                        </a:rPr>
                        <a:t>拉杆安装前，悬挑钢梁下部是否有临时承力构造措施；拉杆安装后，该构造是否及时与上部悬挑钢梁断开连接</a:t>
                      </a:r>
                      <a:endParaRPr lang="en-US" altLang="en-US" sz="1200" b="0" u="sng">
                        <a:solidFill>
                          <a:srgbClr val="C00000"/>
                        </a:solidFill>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71475">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3">
                  <a:txBody>
                    <a:bodyPr/>
                    <a:lstStyle/>
                    <a:p>
                      <a:pPr algn="ctr">
                        <a:buNone/>
                      </a:pPr>
                      <a:r>
                        <a:rPr lang="en-US" sz="1200">
                          <a:latin typeface="仿宋" panose="02010609060101010101" charset="-122"/>
                          <a:ea typeface="仿宋" panose="02010609060101010101" charset="-122"/>
                          <a:cs typeface="Times New Roman" panose="02020603050405020304" charset="0"/>
                        </a:rPr>
                        <a:t>架体构造</a:t>
                      </a:r>
                      <a:endParaRPr 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b="1">
                          <a:solidFill>
                            <a:srgbClr val="00B0F0"/>
                          </a:solidFill>
                          <a:latin typeface="仿宋" panose="02010609060101010101" charset="-122"/>
                          <a:ea typeface="仿宋" panose="02010609060101010101" charset="-122"/>
                          <a:cs typeface="仿宋" panose="02010609060101010101" charset="-122"/>
                        </a:rPr>
                        <a:t>立杆纵、横间距</a:t>
                      </a:r>
                      <a:r>
                        <a:rPr lang="en-US" sz="1200">
                          <a:latin typeface="仿宋" panose="02010609060101010101" charset="-122"/>
                          <a:ea typeface="仿宋" panose="02010609060101010101" charset="-122"/>
                          <a:cs typeface="仿宋" panose="02010609060101010101" charset="-122"/>
                        </a:rPr>
                        <a:t>满足规范及施工方案要求 </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47117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a:latin typeface="仿宋" panose="02010609060101010101" charset="-122"/>
                          <a:ea typeface="仿宋" panose="02010609060101010101" charset="-122"/>
                          <a:cs typeface="Times New Roman" panose="02020603050405020304" charset="0"/>
                        </a:rPr>
                        <a:t>纵向水平杆贯通设置，在立杆与纵向水平杆交点处设置横向水平杆，步距满足规范及施工方案要求</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1496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r>
                        <a:rPr lang="en-US" sz="1200">
                          <a:latin typeface="仿宋" panose="02010609060101010101" charset="-122"/>
                          <a:ea typeface="仿宋" panose="02010609060101010101" charset="-122"/>
                          <a:cs typeface="Times New Roman" panose="02020603050405020304" charset="0"/>
                        </a:rPr>
                        <a:t>扫地杆设置满足规范及施工方案要求</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bl>
          </a:graphicData>
        </a:graphic>
      </p:graphicFrame>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3653790" cy="506730"/>
          </a:xfrm>
          <a:prstGeom prst="rect">
            <a:avLst/>
          </a:prstGeom>
          <a:noFill/>
        </p:spPr>
        <p:txBody>
          <a:bodyPr wrap="square" rtlCol="0" anchor="t">
            <a:spAutoFit/>
          </a:bodyPr>
          <a:lstStyle/>
          <a:p>
            <a:pPr marR="0" defTabSz="914400" rtl="0">
              <a:lnSpc>
                <a:spcPct val="150000"/>
              </a:lnSpc>
              <a:buClrTx/>
              <a:buSzTx/>
              <a:buFontTx/>
              <a:buNone/>
              <a:defRPr/>
            </a:pPr>
            <a:r>
              <a:rPr lang="zh-CN" b="1" noProof="0" dirty="0">
                <a:solidFill>
                  <a:srgbClr val="C00000"/>
                </a:solidFill>
                <a:latin typeface="微软雅黑" panose="020B0503020204020204" charset="-122"/>
                <a:ea typeface="微软雅黑" panose="020B0503020204020204" charset="-122"/>
                <a:sym typeface="+mn-ea"/>
              </a:rPr>
              <a:t>附录</a:t>
            </a:r>
            <a:r>
              <a:rPr lang="en-US" altLang="zh-CN" b="1" noProof="0" dirty="0">
                <a:solidFill>
                  <a:srgbClr val="C00000"/>
                </a:solidFill>
                <a:latin typeface="微软雅黑" panose="020B0503020204020204" charset="-122"/>
                <a:ea typeface="微软雅黑" panose="020B0503020204020204" charset="-122"/>
                <a:sym typeface="+mn-ea"/>
              </a:rPr>
              <a:t>C  </a:t>
            </a:r>
            <a:r>
              <a:rPr lang="zh-CN" altLang="en-US" b="1" noProof="0" dirty="0">
                <a:solidFill>
                  <a:srgbClr val="C00000"/>
                </a:solidFill>
                <a:latin typeface="微软雅黑" panose="020B0503020204020204" charset="-122"/>
                <a:ea typeface="微软雅黑" panose="020B0503020204020204" charset="-122"/>
                <a:sym typeface="+mn-ea"/>
              </a:rPr>
              <a:t>附着式脚手架质量检查表</a:t>
            </a:r>
            <a:endParaRPr lang="zh-CN" altLang="en-US" b="1" noProof="0"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矩形 40"/>
          <p:cNvSpPr/>
          <p:nvPr/>
        </p:nvSpPr>
        <p:spPr>
          <a:xfrm flipV="1">
            <a:off x="-299" y="504289"/>
            <a:ext cx="9144000" cy="113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2542540" y="268605"/>
            <a:ext cx="4345306" cy="532130"/>
            <a:chOff x="3931720" y="4104183"/>
            <a:chExt cx="6032147" cy="769642"/>
          </a:xfrm>
        </p:grpSpPr>
        <p:sp>
          <p:nvSpPr>
            <p:cNvPr id="30" name="六边形 29"/>
            <p:cNvSpPr/>
            <p:nvPr/>
          </p:nvSpPr>
          <p:spPr>
            <a:xfrm>
              <a:off x="3932602" y="4104183"/>
              <a:ext cx="6031265" cy="769642"/>
            </a:xfrm>
            <a:prstGeom prst="hexagon">
              <a:avLst>
                <a:gd name="adj" fmla="val 42811"/>
                <a:gd name="vf" fmla="val 115470"/>
              </a:avLst>
            </a:prstGeom>
            <a:gradFill flip="none" rotWithShape="1">
              <a:gsLst>
                <a:gs pos="0">
                  <a:schemeClr val="bg1">
                    <a:lumMod val="75000"/>
                  </a:schemeClr>
                </a:gs>
                <a:gs pos="48000">
                  <a:schemeClr val="bg1">
                    <a:lumMod val="85000"/>
                  </a:schemeClr>
                </a:gs>
                <a:gs pos="100000">
                  <a:schemeClr val="bg1"/>
                </a:gs>
              </a:gsLst>
              <a:lin ang="8100000" scaled="1"/>
              <a:tileRect/>
            </a:gradFill>
            <a:ln>
              <a:solidFill>
                <a:schemeClr val="bg1"/>
              </a:solidFill>
            </a:ln>
            <a:effectLst>
              <a:outerShdw blurRad="152400" dist="38100" dir="2700000" sx="101000" sy="101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六边形 31"/>
            <p:cNvSpPr/>
            <p:nvPr/>
          </p:nvSpPr>
          <p:spPr>
            <a:xfrm>
              <a:off x="3931720" y="4203373"/>
              <a:ext cx="5915787" cy="584120"/>
            </a:xfrm>
            <a:prstGeom prst="hexagon">
              <a:avLst>
                <a:gd name="adj" fmla="val 37264"/>
                <a:gd name="vf" fmla="val 11547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rgbClr val="C00000"/>
                  </a:solidFill>
                  <a:latin typeface="微软雅黑" panose="020B0503020204020204" charset="-122"/>
                  <a:ea typeface="微软雅黑" panose="020B0503020204020204" charset="-122"/>
                </a:rPr>
                <a:t>本标准编制的重要性和编审过程</a:t>
              </a:r>
              <a:endParaRPr lang="zh-CN" altLang="en-US" sz="1800" b="1">
                <a:solidFill>
                  <a:srgbClr val="C00000"/>
                </a:solidFill>
                <a:latin typeface="微软雅黑" panose="020B0503020204020204" charset="-122"/>
                <a:ea typeface="微软雅黑" panose="020B0503020204020204" charset="-122"/>
              </a:endParaRPr>
            </a:p>
          </p:txBody>
        </p:sp>
      </p:grpSp>
      <p:pic>
        <p:nvPicPr>
          <p:cNvPr id="12299" name="Picture 12" descr="F:\技术成果申报与技术进步\原E盘\学习资料\PPT素材\15 (1).png"/>
          <p:cNvPicPr>
            <a:picLocks noChangeAspect="1"/>
          </p:cNvPicPr>
          <p:nvPr/>
        </p:nvPicPr>
        <p:blipFill>
          <a:blip r:embed="rId1"/>
          <a:stretch>
            <a:fillRect/>
          </a:stretch>
        </p:blipFill>
        <p:spPr>
          <a:xfrm>
            <a:off x="8244205" y="124460"/>
            <a:ext cx="754890" cy="756000"/>
          </a:xfrm>
          <a:prstGeom prst="rect">
            <a:avLst/>
          </a:prstGeom>
          <a:noFill/>
          <a:ln w="9525">
            <a:noFill/>
          </a:ln>
        </p:spPr>
      </p:pic>
      <p:sp>
        <p:nvSpPr>
          <p:cNvPr id="38" name="文本框 37"/>
          <p:cNvSpPr txBox="1"/>
          <p:nvPr/>
        </p:nvSpPr>
        <p:spPr>
          <a:xfrm>
            <a:off x="346075" y="1191895"/>
            <a:ext cx="3536315" cy="3303270"/>
          </a:xfrm>
          <a:prstGeom prst="rect">
            <a:avLst/>
          </a:prstGeom>
          <a:solidFill>
            <a:schemeClr val="bg1">
              <a:lumMod val="95000"/>
            </a:schemeClr>
          </a:solidFill>
          <a:ln w="9525">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marL="0" marR="0" lvl="0" algn="l" defTabSz="914400" rtl="0">
              <a:lnSpc>
                <a:spcPct val="150000"/>
              </a:lnSpc>
              <a:spcBef>
                <a:spcPct val="0"/>
              </a:spcBef>
              <a:spcAft>
                <a:spcPct val="0"/>
              </a:spcAft>
              <a:buClrTx/>
              <a:buSzTx/>
              <a:buFont typeface="Arial" panose="020B0604020202020204" pitchFamily="34" charset="0"/>
              <a:buNone/>
              <a:defRPr/>
            </a:pPr>
            <a:r>
              <a:rPr lang="zh-CN" altLang="en-US" sz="1600" b="1" noProof="0" dirty="0">
                <a:ln>
                  <a:noFill/>
                </a:ln>
                <a:solidFill>
                  <a:srgbClr val="C00000"/>
                </a:solidFill>
                <a:effectLst/>
                <a:uLnTx/>
                <a:uFillTx/>
                <a:latin typeface="微软雅黑" panose="020B0503020204020204" charset="-122"/>
                <a:ea typeface="微软雅黑" panose="020B0503020204020204" charset="-122"/>
                <a:sym typeface="+mn-ea"/>
              </a:rPr>
              <a:t>重要性：</a:t>
            </a:r>
            <a:endParaRPr lang="zh-CN" altLang="en-US" sz="1600" b="1" noProof="0" dirty="0">
              <a:ln>
                <a:noFill/>
              </a:ln>
              <a:solidFill>
                <a:srgbClr val="C00000"/>
              </a:solidFill>
              <a:effectLst/>
              <a:uLnTx/>
              <a:uFillTx/>
              <a:latin typeface="微软雅黑" panose="020B0503020204020204" charset="-122"/>
              <a:ea typeface="微软雅黑" panose="020B0503020204020204" charset="-122"/>
              <a:sym typeface="+mn-ea"/>
            </a:endParaRPr>
          </a:p>
          <a:p>
            <a:pPr marL="0" marR="0" lvl="0" algn="l" defTabSz="914400" rtl="0">
              <a:lnSpc>
                <a:spcPct val="120000"/>
              </a:lnSpc>
              <a:spcBef>
                <a:spcPct val="0"/>
              </a:spcBef>
              <a:spcAft>
                <a:spcPct val="0"/>
              </a:spcAft>
              <a:buClrTx/>
              <a:buSzTx/>
              <a:buFont typeface="Arial" panose="020B0604020202020204" pitchFamily="34" charset="0"/>
              <a:buNone/>
              <a:defRPr/>
            </a:pPr>
            <a:r>
              <a:rPr lang="en-US" altLang="zh-CN" sz="1400" noProof="0" dirty="0">
                <a:ln>
                  <a:noFill/>
                </a:ln>
                <a:effectLst/>
                <a:uLnTx/>
                <a:uFillTx/>
                <a:latin typeface="仿宋" panose="02010609060101010101" charset="-122"/>
                <a:ea typeface="仿宋" panose="02010609060101010101" charset="-122"/>
                <a:cs typeface="仿宋" panose="02010609060101010101" charset="-122"/>
                <a:sym typeface="+mn-ea"/>
              </a:rPr>
              <a:t>1</a:t>
            </a:r>
            <a:r>
              <a:rPr lang="zh-CN" altLang="en-US" sz="1400" noProof="0" dirty="0">
                <a:ln>
                  <a:noFill/>
                </a:ln>
                <a:effectLst/>
                <a:uLnTx/>
                <a:uFillTx/>
                <a:latin typeface="仿宋" panose="02010609060101010101" charset="-122"/>
                <a:ea typeface="仿宋" panose="02010609060101010101" charset="-122"/>
                <a:cs typeface="仿宋" panose="02010609060101010101" charset="-122"/>
                <a:sym typeface="+mn-ea"/>
              </a:rPr>
              <a:t>、随着架体大量的被应用，</a:t>
            </a:r>
            <a:r>
              <a:rPr lang="zh-CN" altLang="en-US" sz="14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各单位、各项目部的架体做法和构件的材料质量开始出现差异，</a:t>
            </a:r>
            <a:r>
              <a:rPr lang="zh-CN" altLang="en-US" sz="1400" noProof="0" dirty="0">
                <a:ln>
                  <a:noFill/>
                </a:ln>
                <a:effectLst/>
                <a:uLnTx/>
                <a:uFillTx/>
                <a:latin typeface="仿宋" panose="02010609060101010101" charset="-122"/>
                <a:ea typeface="仿宋" panose="02010609060101010101" charset="-122"/>
                <a:cs typeface="仿宋" panose="02010609060101010101" charset="-122"/>
                <a:sym typeface="+mn-ea"/>
              </a:rPr>
              <a:t>在应用过程中陆续进行了自主创新和改进，但每项技术都有核心控制项，随意更改易产生安全隐患，严重的甚至发生安全事故，影响技术推广；</a:t>
            </a:r>
            <a:endParaRPr lang="zh-CN" altLang="en-US" sz="1400" noProof="0" dirty="0">
              <a:ln>
                <a:noFill/>
              </a:ln>
              <a:effectLst/>
              <a:uLnTx/>
              <a:uFillTx/>
              <a:latin typeface="仿宋" panose="02010609060101010101" charset="-122"/>
              <a:ea typeface="仿宋" panose="02010609060101010101" charset="-122"/>
              <a:cs typeface="仿宋" panose="02010609060101010101" charset="-122"/>
              <a:sym typeface="+mn-ea"/>
            </a:endParaRPr>
          </a:p>
          <a:p>
            <a:pPr marL="0" marR="0" lvl="0" algn="l" defTabSz="914400" rtl="0">
              <a:lnSpc>
                <a:spcPct val="120000"/>
              </a:lnSpc>
              <a:spcBef>
                <a:spcPct val="0"/>
              </a:spcBef>
              <a:spcAft>
                <a:spcPct val="0"/>
              </a:spcAft>
              <a:buClrTx/>
              <a:buSzTx/>
              <a:buFont typeface="Arial" panose="020B0604020202020204" pitchFamily="34" charset="0"/>
              <a:buNone/>
              <a:defRPr/>
            </a:pPr>
            <a:r>
              <a:rPr lang="en-US" altLang="zh-CN" sz="1400" noProof="0" dirty="0">
                <a:ln>
                  <a:noFill/>
                </a:ln>
                <a:effectLst/>
                <a:uLnTx/>
                <a:uFillTx/>
                <a:latin typeface="仿宋" panose="02010609060101010101" charset="-122"/>
                <a:ea typeface="仿宋" panose="02010609060101010101" charset="-122"/>
                <a:cs typeface="仿宋" panose="02010609060101010101" charset="-122"/>
                <a:sym typeface="+mn-ea"/>
              </a:rPr>
              <a:t>2</a:t>
            </a:r>
            <a:r>
              <a:rPr lang="zh-CN" altLang="en-US" sz="1400" noProof="0" dirty="0">
                <a:ln>
                  <a:noFill/>
                </a:ln>
                <a:effectLst/>
                <a:uLnTx/>
                <a:uFillTx/>
                <a:latin typeface="仿宋" panose="02010609060101010101" charset="-122"/>
                <a:ea typeface="仿宋" panose="02010609060101010101" charset="-122"/>
                <a:cs typeface="仿宋" panose="02010609060101010101" charset="-122"/>
                <a:sym typeface="+mn-ea"/>
              </a:rPr>
              <a:t>、技术要推广应用，其构造要求、设计计算、方案出图深度，甚至名称等都需要规范，因此我们急切需要一本专项标准来管理这种架体的使用，在保障安全的前提下推动新技术良性发展。</a:t>
            </a:r>
            <a:endParaRPr lang="zh-CN" altLang="en-US" sz="1400" u="sng"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endParaRPr>
          </a:p>
        </p:txBody>
      </p:sp>
      <p:sp>
        <p:nvSpPr>
          <p:cNvPr id="2" name="文本框 1"/>
          <p:cNvSpPr txBox="1"/>
          <p:nvPr/>
        </p:nvSpPr>
        <p:spPr>
          <a:xfrm>
            <a:off x="4093210" y="1191895"/>
            <a:ext cx="4834255" cy="2269490"/>
          </a:xfrm>
          <a:prstGeom prst="rect">
            <a:avLst/>
          </a:prstGeom>
          <a:solidFill>
            <a:schemeClr val="bg1">
              <a:lumMod val="95000"/>
            </a:schemeClr>
          </a:solidFill>
          <a:ln w="9525">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marL="0" marR="0" lvl="0" algn="l" defTabSz="914400" rtl="0">
              <a:lnSpc>
                <a:spcPct val="150000"/>
              </a:lnSpc>
              <a:spcBef>
                <a:spcPct val="0"/>
              </a:spcBef>
              <a:spcAft>
                <a:spcPct val="0"/>
              </a:spcAft>
              <a:buClrTx/>
              <a:buSzTx/>
              <a:buFont typeface="Arial" panose="020B0604020202020204" pitchFamily="34" charset="0"/>
              <a:buNone/>
              <a:defRPr/>
            </a:pPr>
            <a:r>
              <a:rPr lang="zh-CN" altLang="en-US" sz="1600" b="1" noProof="0" dirty="0">
                <a:ln>
                  <a:noFill/>
                </a:ln>
                <a:solidFill>
                  <a:srgbClr val="C00000"/>
                </a:solidFill>
                <a:effectLst/>
                <a:uLnTx/>
                <a:uFillTx/>
                <a:latin typeface="微软雅黑" panose="020B0503020204020204" charset="-122"/>
                <a:ea typeface="微软雅黑" panose="020B0503020204020204" charset="-122"/>
                <a:sym typeface="+mn-ea"/>
              </a:rPr>
              <a:t>主要编审过程：</a:t>
            </a:r>
            <a:endParaRPr lang="zh-CN" altLang="en-US" sz="1600" b="1" noProof="0" dirty="0">
              <a:ln>
                <a:noFill/>
              </a:ln>
              <a:solidFill>
                <a:srgbClr val="C00000"/>
              </a:solidFill>
              <a:effectLst/>
              <a:uLnTx/>
              <a:uFillTx/>
              <a:latin typeface="微软雅黑" panose="020B0503020204020204" charset="-122"/>
              <a:ea typeface="微软雅黑" panose="020B0503020204020204" charset="-122"/>
              <a:sym typeface="+mn-ea"/>
            </a:endParaRPr>
          </a:p>
          <a:p>
            <a:pPr marL="0" marR="0" lvl="0" algn="l" defTabSz="914400" rtl="0">
              <a:lnSpc>
                <a:spcPct val="120000"/>
              </a:lnSpc>
              <a:spcBef>
                <a:spcPct val="0"/>
              </a:spcBef>
              <a:spcAft>
                <a:spcPct val="0"/>
              </a:spcAft>
              <a:buClrTx/>
              <a:buSzTx/>
              <a:buFont typeface="Arial" panose="020B0604020202020204" pitchFamily="34" charset="0"/>
              <a:buNone/>
              <a:defRPr/>
            </a:pPr>
            <a:r>
              <a:rPr lang="en-US" altLang="zh-CN" sz="1400" noProof="0" dirty="0">
                <a:ln>
                  <a:noFill/>
                </a:ln>
                <a:effectLst/>
                <a:uLnTx/>
                <a:uFillTx/>
                <a:latin typeface="仿宋" panose="02010609060101010101" charset="-122"/>
                <a:ea typeface="仿宋" panose="02010609060101010101" charset="-122"/>
                <a:cs typeface="仿宋" panose="02010609060101010101" charset="-122"/>
                <a:sym typeface="+mn-ea"/>
              </a:rPr>
              <a:t>1</a:t>
            </a:r>
            <a:r>
              <a:rPr lang="zh-CN" altLang="en-US" sz="1400" noProof="0" dirty="0">
                <a:ln>
                  <a:noFill/>
                </a:ln>
                <a:effectLst/>
                <a:uLnTx/>
                <a:uFillTx/>
                <a:latin typeface="仿宋" panose="02010609060101010101" charset="-122"/>
                <a:ea typeface="仿宋" panose="02010609060101010101" charset="-122"/>
                <a:cs typeface="仿宋" panose="02010609060101010101" charset="-122"/>
                <a:sym typeface="+mn-ea"/>
              </a:rPr>
              <a:t>、全面查阅当前可用于建筑施工领域，悬挑外脚手架施工的国家、行业标准，甚至其他省份的地方标准，力求标准编制的严谨性和用词的准确性。</a:t>
            </a:r>
            <a:endParaRPr lang="zh-CN" altLang="en-US" sz="1400" u="sng" noProof="0" dirty="0">
              <a:ln>
                <a:noFill/>
              </a:ln>
              <a:solidFill>
                <a:srgbClr val="002060"/>
              </a:solidFill>
              <a:effectLst/>
              <a:uLnTx/>
              <a:uFillTx/>
              <a:latin typeface="仿宋" panose="02010609060101010101" charset="-122"/>
              <a:ea typeface="仿宋" panose="02010609060101010101" charset="-122"/>
              <a:cs typeface="仿宋" panose="02010609060101010101" charset="-122"/>
              <a:sym typeface="+mn-ea"/>
            </a:endParaRPr>
          </a:p>
          <a:p>
            <a:pPr marL="0" marR="0" lvl="0" algn="l" defTabSz="914400" rtl="0">
              <a:lnSpc>
                <a:spcPct val="120000"/>
              </a:lnSpc>
              <a:spcBef>
                <a:spcPct val="0"/>
              </a:spcBef>
              <a:spcAft>
                <a:spcPct val="0"/>
              </a:spcAft>
              <a:buClrTx/>
              <a:buSzTx/>
              <a:buFont typeface="Arial" panose="020B0604020202020204" pitchFamily="34" charset="0"/>
              <a:buNone/>
              <a:defRPr/>
            </a:pPr>
            <a:r>
              <a:rPr lang="en-US" altLang="zh-CN" sz="14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2</a:t>
            </a:r>
            <a:r>
              <a:rPr lang="zh-CN" altLang="en-US" sz="14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、新增加的内容，要有充分的理论依据或检测试验结果支持或大量的实践应用佐证。</a:t>
            </a:r>
            <a:endParaRPr kumimoji="0" lang="zh-CN" altLang="en-US" sz="1400" b="0" i="0" strike="noStrike" kern="1200" cap="none" spc="0" normalizeH="0" baseline="0" noProof="0" dirty="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algn="l" defTabSz="914400" rtl="0">
              <a:lnSpc>
                <a:spcPct val="120000"/>
              </a:lnSpc>
              <a:spcBef>
                <a:spcPct val="0"/>
              </a:spcBef>
              <a:spcAft>
                <a:spcPct val="0"/>
              </a:spcAft>
              <a:buClrTx/>
              <a:buSzTx/>
              <a:buFont typeface="Arial" panose="020B0604020202020204" pitchFamily="34" charset="0"/>
              <a:buNone/>
              <a:defRPr/>
            </a:pPr>
            <a:r>
              <a:rPr lang="en-US" altLang="zh-CN" sz="14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3</a:t>
            </a:r>
            <a:r>
              <a:rPr lang="zh-CN" altLang="en-US" sz="14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、经初稿、初审、修改稿、专家复审、再修改、专家终审等反复修改完善，经出版社最终校核后形成本标准。</a:t>
            </a:r>
            <a:endParaRPr lang="zh-CN" altLang="en-US" sz="1400" noProof="0" dirty="0">
              <a:ln>
                <a:noFill/>
              </a:ln>
              <a:solidFill>
                <a:schemeClr val="tx1"/>
              </a:solidFill>
              <a:effectLst/>
              <a:uLnTx/>
              <a:uFillTx/>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692785" y="688340"/>
          <a:ext cx="7847965" cy="3519170"/>
        </p:xfrm>
        <a:graphic>
          <a:graphicData uri="http://schemas.openxmlformats.org/drawingml/2006/table">
            <a:tbl>
              <a:tblPr firstRow="1" bandRow="1">
                <a:tableStyleId>{5940675A-B579-460E-94D1-54222C63F5DA}</a:tableStyleId>
              </a:tblPr>
              <a:tblGrid>
                <a:gridCol w="392430"/>
                <a:gridCol w="866140"/>
                <a:gridCol w="704215"/>
                <a:gridCol w="1961515"/>
                <a:gridCol w="1962150"/>
                <a:gridCol w="727710"/>
                <a:gridCol w="1233805"/>
              </a:tblGrid>
              <a:tr h="340995">
                <a:tc rowSpan="6">
                  <a:txBody>
                    <a:bodyPr/>
                    <a:lstStyle/>
                    <a:p>
                      <a:pPr algn="ctr">
                        <a:buNone/>
                      </a:pPr>
                      <a:r>
                        <a:rPr lang="en-US" sz="1200">
                          <a:latin typeface="仿宋" panose="02010609060101010101" charset="-122"/>
                          <a:ea typeface="仿宋" panose="02010609060101010101" charset="-122"/>
                          <a:cs typeface="仿宋" panose="02010609060101010101" charset="-122"/>
                        </a:rPr>
                        <a:t>一般项目</a:t>
                      </a:r>
                      <a:r>
                        <a:rPr lang="en-US" altLang="zh-CN" sz="1200">
                          <a:latin typeface="仿宋" panose="02010609060101010101" charset="-122"/>
                          <a:ea typeface="仿宋" panose="02010609060101010101" charset="-122"/>
                          <a:cs typeface="仿宋" panose="02010609060101010101" charset="-122"/>
                        </a:rPr>
                        <a:t> </a:t>
                      </a:r>
                      <a:endParaRPr lang="en-US" altLang="zh-CN"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rowSpan="3">
                  <a:txBody>
                    <a:bodyPr/>
                    <a:lstStyle/>
                    <a:p>
                      <a:pPr algn="ctr">
                        <a:buNone/>
                      </a:pPr>
                      <a:r>
                        <a:rPr lang="en-US" sz="1200">
                          <a:latin typeface="仿宋" panose="02010609060101010101" charset="-122"/>
                          <a:ea typeface="仿宋" panose="02010609060101010101" charset="-122"/>
                          <a:cs typeface="宋体" panose="02010600030101010101" pitchFamily="2" charset="-122"/>
                        </a:rPr>
                        <a:t>其他技术资料</a:t>
                      </a:r>
                      <a:endParaRPr 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a:latin typeface="仿宋" panose="02010609060101010101" charset="-122"/>
                          <a:ea typeface="仿宋" panose="02010609060101010101" charset="-122"/>
                          <a:cs typeface="Times New Roman" panose="02020603050405020304" charset="0"/>
                        </a:rPr>
                        <a:t>方案实施前</a:t>
                      </a:r>
                      <a:r>
                        <a:rPr lang="en-US" sz="1200" b="1" u="sng">
                          <a:solidFill>
                            <a:srgbClr val="00B0F0"/>
                          </a:solidFill>
                          <a:latin typeface="仿宋" panose="02010609060101010101" charset="-122"/>
                          <a:ea typeface="仿宋" panose="02010609060101010101" charset="-122"/>
                          <a:cs typeface="Times New Roman" panose="02020603050405020304" charset="0"/>
                        </a:rPr>
                        <a:t>交底</a:t>
                      </a:r>
                      <a:r>
                        <a:rPr lang="en-US" sz="1200">
                          <a:latin typeface="仿宋" panose="02010609060101010101" charset="-122"/>
                          <a:ea typeface="仿宋" panose="02010609060101010101" charset="-122"/>
                          <a:cs typeface="Times New Roman" panose="02020603050405020304" charset="0"/>
                        </a:rPr>
                        <a:t>记录</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5753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a:latin typeface="仿宋" panose="02010609060101010101" charset="-122"/>
                          <a:ea typeface="仿宋" panose="02010609060101010101" charset="-122"/>
                          <a:cs typeface="Times New Roman" panose="02020603050405020304" charset="0"/>
                        </a:rPr>
                        <a:t>架体主要</a:t>
                      </a:r>
                      <a:r>
                        <a:rPr lang="en-US" sz="1200" b="1" u="sng">
                          <a:solidFill>
                            <a:srgbClr val="00B0F0"/>
                          </a:solidFill>
                          <a:latin typeface="仿宋" panose="02010609060101010101" charset="-122"/>
                          <a:ea typeface="仿宋" panose="02010609060101010101" charset="-122"/>
                          <a:cs typeface="Times New Roman" panose="02020603050405020304" charset="0"/>
                        </a:rPr>
                        <a:t>构配件进场验收记录</a:t>
                      </a:r>
                      <a:r>
                        <a:rPr lang="en-US" sz="1200">
                          <a:latin typeface="仿宋" panose="02010609060101010101" charset="-122"/>
                          <a:ea typeface="仿宋" panose="02010609060101010101" charset="-122"/>
                          <a:cs typeface="Times New Roman" panose="02020603050405020304" charset="0"/>
                        </a:rPr>
                        <a:t>（构配件规格、尺寸应符合规范及方案要求；应无明显塑性变形、裂纹、严重锈蚀等缺陷）</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4163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vMerge="1">
                  <a:tcPr marL="68580" marR="68580" marT="0" marB="0">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b="1" u="sng">
                          <a:solidFill>
                            <a:srgbClr val="C00000"/>
                          </a:solidFill>
                          <a:latin typeface="仿宋" panose="02010609060101010101" charset="-122"/>
                          <a:ea typeface="仿宋" panose="02010609060101010101" charset="-122"/>
                          <a:cs typeface="宋体" panose="02010600030101010101" pitchFamily="2" charset="-122"/>
                        </a:rPr>
                        <a:t>工具式拉杆试验报告</a:t>
                      </a:r>
                      <a:endParaRPr lang="en-US" altLang="en-US" sz="1200" b="1" u="sng">
                        <a:solidFill>
                          <a:srgbClr val="C00000"/>
                        </a:solidFill>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535305">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安全防护</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a:latin typeface="仿宋" panose="02010609060101010101" charset="-122"/>
                          <a:ea typeface="仿宋" panose="02010609060101010101" charset="-122"/>
                          <a:cs typeface="仿宋" panose="02010609060101010101" charset="-122"/>
                        </a:rPr>
                        <a:t>脚手板应铺设牢靠；架体底部应采用硬隔离措施；</a:t>
                      </a:r>
                      <a:endParaRPr lang="en-US" sz="1200">
                        <a:latin typeface="仿宋" panose="02010609060101010101" charset="-122"/>
                        <a:ea typeface="仿宋" panose="02010609060101010101" charset="-122"/>
                        <a:cs typeface="仿宋" panose="02010609060101010101" charset="-122"/>
                      </a:endParaRPr>
                    </a:p>
                    <a:p>
                      <a:pPr>
                        <a:buNone/>
                      </a:pPr>
                      <a:r>
                        <a:rPr lang="en-US" sz="1200">
                          <a:latin typeface="仿宋" panose="02010609060101010101" charset="-122"/>
                          <a:ea typeface="仿宋" panose="02010609060101010101" charset="-122"/>
                          <a:cs typeface="仿宋" panose="02010609060101010101" charset="-122"/>
                        </a:rPr>
                        <a:t>施工层以下每隔10m应用安全网封闭</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24485">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施工荷载</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b="1" u="sng">
                          <a:solidFill>
                            <a:srgbClr val="0070C0"/>
                          </a:solidFill>
                          <a:latin typeface="仿宋" panose="02010609060101010101" charset="-122"/>
                          <a:ea typeface="仿宋" panose="02010609060101010101" charset="-122"/>
                          <a:cs typeface="Times New Roman" panose="02020603050405020304" charset="0"/>
                        </a:rPr>
                        <a:t>架体上施工荷载满足规范要求</a:t>
                      </a:r>
                      <a:endParaRPr lang="en-US" altLang="en-US" sz="1200" b="1" u="sng">
                        <a:solidFill>
                          <a:srgbClr val="0070C0"/>
                        </a:solidFill>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25120">
                <a:tc vMerge="1">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验收记录</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4">
                  <a:txBody>
                    <a:bodyPr/>
                    <a:lstStyle/>
                    <a:p>
                      <a:pPr>
                        <a:buNone/>
                      </a:pPr>
                      <a:r>
                        <a:rPr lang="en-US" sz="1200">
                          <a:latin typeface="仿宋" panose="02010609060101010101" charset="-122"/>
                          <a:ea typeface="仿宋" panose="02010609060101010101" charset="-122"/>
                          <a:cs typeface="Times New Roman" panose="02020603050405020304" charset="0"/>
                        </a:rPr>
                        <a:t>在施工各阶段，按规范</a:t>
                      </a:r>
                      <a:r>
                        <a:rPr lang="en-US" sz="1200">
                          <a:latin typeface="仿宋" panose="02010609060101010101" charset="-122"/>
                          <a:ea typeface="仿宋" panose="02010609060101010101" charset="-122"/>
                          <a:cs typeface="宋体" panose="02010600030101010101" pitchFamily="2" charset="-122"/>
                        </a:rPr>
                        <a:t>及相关文件</a:t>
                      </a:r>
                      <a:r>
                        <a:rPr lang="en-US" sz="1200">
                          <a:latin typeface="仿宋" panose="02010609060101010101" charset="-122"/>
                          <a:ea typeface="仿宋" panose="02010609060101010101" charset="-122"/>
                          <a:cs typeface="Times New Roman" panose="02020603050405020304" charset="0"/>
                        </a:rPr>
                        <a:t>要求进行的检查</a:t>
                      </a:r>
                      <a:r>
                        <a:rPr lang="en-US" sz="1200">
                          <a:latin typeface="仿宋" panose="02010609060101010101" charset="-122"/>
                          <a:ea typeface="仿宋" panose="02010609060101010101" charset="-122"/>
                          <a:cs typeface="宋体" panose="02010600030101010101" pitchFamily="2" charset="-122"/>
                        </a:rPr>
                        <a:t>、</a:t>
                      </a:r>
                      <a:r>
                        <a:rPr lang="en-US" sz="1200">
                          <a:latin typeface="仿宋" panose="02010609060101010101" charset="-122"/>
                          <a:ea typeface="仿宋" panose="02010609060101010101" charset="-122"/>
                          <a:cs typeface="Times New Roman" panose="02020603050405020304" charset="0"/>
                        </a:rPr>
                        <a:t>验收记录齐全</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r>
              <a:tr h="359410">
                <a:tc gridSpan="2">
                  <a:txBody>
                    <a:bodyPr/>
                    <a:lstStyle/>
                    <a:p>
                      <a:pPr algn="ctr">
                        <a:buNone/>
                      </a:pPr>
                      <a:r>
                        <a:rPr lang="en-US" sz="1200" b="1">
                          <a:latin typeface="仿宋" panose="02010609060101010101" charset="-122"/>
                          <a:ea typeface="仿宋" panose="02010609060101010101" charset="-122"/>
                          <a:cs typeface="Times New Roman" panose="02020603050405020304" charset="0"/>
                        </a:rPr>
                        <a:t>检查结论</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5">
                  <a:txBody>
                    <a:bodyPr/>
                    <a:lstStyle/>
                    <a:p>
                      <a:pPr>
                        <a:buFont typeface="Wingdings" panose="05000000000000000000" charset="0"/>
                      </a:pPr>
                      <a:r>
                        <a:rPr lang="en-US" sz="1200">
                          <a:latin typeface="仿宋" panose="02010609060101010101" charset="-122"/>
                          <a:ea typeface="仿宋" panose="02010609060101010101" charset="-122"/>
                          <a:cs typeface="仿宋" panose="02010609060101010101" charset="-122"/>
                          <a:sym typeface="Wingdings 2" panose="05020102010507070707" charset="0"/>
                        </a:rPr>
                        <a:t>       </a:t>
                      </a:r>
                      <a:r>
                        <a:rPr lang="en-US" sz="1200">
                          <a:latin typeface="仿宋" panose="02010609060101010101" charset="-122"/>
                          <a:ea typeface="仿宋" panose="02010609060101010101" charset="-122"/>
                          <a:cs typeface="仿宋" panose="02010609060101010101" charset="-122"/>
                        </a:rPr>
                        <a:t>通过                     </a:t>
                      </a:r>
                      <a:r>
                        <a:rPr lang="en-US" sz="1200">
                          <a:latin typeface="仿宋" panose="02010609060101010101" charset="-122"/>
                          <a:ea typeface="仿宋" panose="02010609060101010101" charset="-122"/>
                          <a:cs typeface="仿宋" panose="02010609060101010101" charset="-122"/>
                          <a:sym typeface="Wingdings 2" panose="05020102010507070707" charset="0"/>
                        </a:rPr>
                        <a:t></a:t>
                      </a:r>
                      <a:r>
                        <a:rPr lang="en-US" sz="1200">
                          <a:latin typeface="仿宋" panose="02010609060101010101" charset="-122"/>
                          <a:ea typeface="仿宋" panose="02010609060101010101" charset="-122"/>
                          <a:cs typeface="仿宋" panose="02010609060101010101" charset="-122"/>
                        </a:rPr>
                        <a:t>不通过</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r>
              <a:tr h="330200">
                <a:tc gridSpan="2">
                  <a:txBody>
                    <a:bodyPr/>
                    <a:lstStyle/>
                    <a:p>
                      <a:pPr algn="ctr">
                        <a:buNone/>
                      </a:pPr>
                      <a:r>
                        <a:rPr lang="en-US" sz="1200" b="1">
                          <a:latin typeface="仿宋" panose="02010609060101010101" charset="-122"/>
                          <a:ea typeface="仿宋" panose="02010609060101010101" charset="-122"/>
                          <a:cs typeface="宋体" panose="02010600030101010101" pitchFamily="2" charset="-122"/>
                        </a:rPr>
                        <a:t>检查人签字</a:t>
                      </a:r>
                      <a:endParaRPr lang="en-US" altLang="en-US" sz="1200" b="1">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c gridSpan="5">
                  <a:txBody>
                    <a:bodyPr/>
                    <a:lstStyle/>
                    <a:p>
                      <a:pPr algn="r">
                        <a:buNone/>
                      </a:pPr>
                      <a:r>
                        <a:rPr lang="en-US" sz="1200">
                          <a:latin typeface="仿宋" panose="02010609060101010101" charset="-122"/>
                          <a:ea typeface="仿宋" panose="02010609060101010101" charset="-122"/>
                          <a:cs typeface="仿宋" panose="02010609060101010101" charset="-122"/>
                        </a:rPr>
                        <a:t>                                     年    月    日</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anchor="b">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r>
              <a:tr h="404495">
                <a:tc gridSpan="3">
                  <a:txBody>
                    <a:bodyPr/>
                    <a:lstStyle/>
                    <a:p>
                      <a:pPr algn="ctr">
                        <a:buNone/>
                      </a:pPr>
                      <a:r>
                        <a:rPr lang="en-US" sz="1200">
                          <a:latin typeface="仿宋" panose="02010609060101010101" charset="-122"/>
                          <a:ea typeface="仿宋" panose="02010609060101010101" charset="-122"/>
                          <a:cs typeface="宋体" panose="02010600030101010101" pitchFamily="2" charset="-122"/>
                        </a:rPr>
                        <a:t>项目技术负责人</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T w="6350">
                      <a:solidFill>
                        <a:schemeClr val="tx1"/>
                      </a:solidFill>
                      <a:prstDash val="solid"/>
                    </a:lnT>
                    <a:lnB w="6350">
                      <a:solidFill>
                        <a:schemeClr val="tx1"/>
                      </a:solidFill>
                      <a:prstDash val="solid"/>
                    </a:lnB>
                  </a:tcPr>
                </a:tc>
                <a:tc hMerge="1">
                  <a:tcPr>
                    <a:lnR w="6350">
                      <a:solidFill>
                        <a:schemeClr val="tx1"/>
                      </a:solidFill>
                      <a:prstDash val="solid"/>
                    </a:lnR>
                    <a:lnT w="6350">
                      <a:solidFill>
                        <a:schemeClr val="tx1"/>
                      </a:solidFill>
                      <a:prstDash val="solid"/>
                    </a:lnT>
                    <a:lnB w="6350">
                      <a:solidFill>
                        <a:schemeClr val="tx1"/>
                      </a:solidFill>
                      <a:prstDash val="solid"/>
                    </a:lnB>
                  </a:tcPr>
                </a:tc>
                <a:tc>
                  <a:txBody>
                    <a:bodyPr/>
                    <a:lstStyle/>
                    <a:p>
                      <a:pPr algn="ctr">
                        <a:buNone/>
                      </a:pPr>
                      <a:r>
                        <a:rPr lang="en-US" sz="1200">
                          <a:latin typeface="仿宋" panose="02010609060101010101" charset="-122"/>
                          <a:ea typeface="仿宋" panose="02010609060101010101" charset="-122"/>
                          <a:cs typeface="宋体" panose="02010600030101010101" pitchFamily="2" charset="-122"/>
                        </a:rPr>
                        <a:t> </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a:txBody>
                    <a:bodyPr/>
                    <a:lstStyle/>
                    <a:p>
                      <a:pPr algn="ctr">
                        <a:buNone/>
                      </a:pPr>
                      <a:r>
                        <a:rPr lang="en-US" sz="1200">
                          <a:latin typeface="仿宋" panose="02010609060101010101" charset="-122"/>
                          <a:ea typeface="仿宋" panose="02010609060101010101" charset="-122"/>
                          <a:cs typeface="宋体" panose="02010600030101010101" pitchFamily="2" charset="-122"/>
                        </a:rPr>
                        <a:t>总监理工程师</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gridSpan="2">
                  <a:txBody>
                    <a:bodyPr/>
                    <a:lstStyle/>
                    <a:p>
                      <a:pPr>
                        <a:buNone/>
                      </a:pP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noFill/>
                  </a:tcPr>
                </a:tc>
                <a:tc hMerge="1">
                  <a:tcPr>
                    <a:lnR w="6350">
                      <a:solidFill>
                        <a:schemeClr val="tx1"/>
                      </a:solidFill>
                      <a:prstDash val="solid"/>
                    </a:lnR>
                    <a:lnT w="6350">
                      <a:solidFill>
                        <a:schemeClr val="tx1"/>
                      </a:solidFill>
                      <a:prstDash val="solid"/>
                    </a:lnT>
                    <a:lnB w="6350">
                      <a:solidFill>
                        <a:schemeClr val="tx1"/>
                      </a:solidFill>
                      <a:prstDash val="solid"/>
                    </a:lnB>
                  </a:tcPr>
                </a:tc>
              </a:tr>
            </a:tbl>
          </a:graphicData>
        </a:graphic>
      </p:graphicFrame>
      <p:sp>
        <p:nvSpPr>
          <p:cNvPr id="100" name="文本框 99"/>
          <p:cNvSpPr txBox="1"/>
          <p:nvPr/>
        </p:nvSpPr>
        <p:spPr>
          <a:xfrm>
            <a:off x="688340" y="4300855"/>
            <a:ext cx="7857490" cy="533400"/>
          </a:xfrm>
          <a:prstGeom prst="rect">
            <a:avLst/>
          </a:prstGeom>
          <a:noFill/>
          <a:ln w="9525">
            <a:noFill/>
          </a:ln>
        </p:spPr>
        <p:txBody>
          <a:bodyPr wrap="square">
            <a:spAutoFit/>
          </a:bodyPr>
          <a:lstStyle/>
          <a:p>
            <a:pPr>
              <a:lnSpc>
                <a:spcPct val="120000"/>
              </a:lnSpc>
            </a:pPr>
            <a:r>
              <a:rPr lang="zh-CN" sz="1200">
                <a:latin typeface="仿宋" panose="02010609060101010101" charset="-122"/>
                <a:ea typeface="仿宋" panose="02010609060101010101" charset="-122"/>
              </a:rPr>
              <a:t>注：附着式脚手架检查与验收的相关人员及程序管理，应参照现行国家、地方标准或相关发文中</a:t>
            </a:r>
            <a:r>
              <a:rPr lang="zh-CN" sz="1200" u="sng">
                <a:latin typeface="仿宋" panose="02010609060101010101" charset="-122"/>
                <a:ea typeface="仿宋" panose="02010609060101010101" charset="-122"/>
              </a:rPr>
              <a:t>对危险性较大分部分项工程</a:t>
            </a:r>
            <a:r>
              <a:rPr lang="zh-CN" sz="1200">
                <a:latin typeface="仿宋" panose="02010609060101010101" charset="-122"/>
                <a:ea typeface="仿宋" panose="02010609060101010101" charset="-122"/>
              </a:rPr>
              <a:t>检查和验收的相关规定进行。</a:t>
            </a:r>
            <a:endParaRPr lang="zh-CN" altLang="en-US" sz="1200">
              <a:latin typeface="仿宋" panose="02010609060101010101" charset="-122"/>
              <a:ea typeface="仿宋" panose="02010609060101010101" charset="-122"/>
            </a:endParaRPr>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9" name="文本框 8"/>
          <p:cNvSpPr txBox="1"/>
          <p:nvPr/>
        </p:nvSpPr>
        <p:spPr>
          <a:xfrm>
            <a:off x="539750" y="0"/>
            <a:ext cx="3653790" cy="506730"/>
          </a:xfrm>
          <a:prstGeom prst="rect">
            <a:avLst/>
          </a:prstGeom>
          <a:noFill/>
        </p:spPr>
        <p:txBody>
          <a:bodyPr wrap="square" rtlCol="0" anchor="t">
            <a:spAutoFit/>
          </a:bodyPr>
          <a:lstStyle/>
          <a:p>
            <a:pPr marR="0" defTabSz="914400" rtl="0">
              <a:lnSpc>
                <a:spcPct val="150000"/>
              </a:lnSpc>
              <a:buClrTx/>
              <a:buSzTx/>
              <a:buFontTx/>
              <a:buNone/>
              <a:defRPr/>
            </a:pPr>
            <a:r>
              <a:rPr lang="zh-CN" b="1" noProof="0" dirty="0">
                <a:solidFill>
                  <a:srgbClr val="C00000"/>
                </a:solidFill>
                <a:latin typeface="微软雅黑" panose="020B0503020204020204" charset="-122"/>
                <a:ea typeface="微软雅黑" panose="020B0503020204020204" charset="-122"/>
                <a:sym typeface="+mn-ea"/>
              </a:rPr>
              <a:t>附录</a:t>
            </a:r>
            <a:r>
              <a:rPr lang="en-US" altLang="zh-CN" b="1" noProof="0" dirty="0">
                <a:solidFill>
                  <a:srgbClr val="C00000"/>
                </a:solidFill>
                <a:latin typeface="微软雅黑" panose="020B0503020204020204" charset="-122"/>
                <a:ea typeface="微软雅黑" panose="020B0503020204020204" charset="-122"/>
                <a:sym typeface="+mn-ea"/>
              </a:rPr>
              <a:t>C  </a:t>
            </a:r>
            <a:r>
              <a:rPr lang="zh-CN" altLang="en-US" b="1" noProof="0" dirty="0">
                <a:solidFill>
                  <a:srgbClr val="C00000"/>
                </a:solidFill>
                <a:latin typeface="微软雅黑" panose="020B0503020204020204" charset="-122"/>
                <a:ea typeface="微软雅黑" panose="020B0503020204020204" charset="-122"/>
                <a:sym typeface="+mn-ea"/>
              </a:rPr>
              <a:t>附着式脚手架质量检查表</a:t>
            </a:r>
            <a:endParaRPr lang="zh-CN" altLang="en-US" b="1" noProof="0"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p:cNvSpPr/>
          <p:nvPr/>
        </p:nvSpPr>
        <p:spPr>
          <a:xfrm>
            <a:off x="5379720" y="1689100"/>
            <a:ext cx="3159760" cy="163830"/>
          </a:xfrm>
          <a:prstGeom prst="rect">
            <a:avLst/>
          </a:prstGeom>
          <a:solidFill>
            <a:schemeClr val="bg1">
              <a:lumMod val="85000"/>
            </a:schemeClr>
          </a:solidFill>
          <a:ln>
            <a:solidFill>
              <a:schemeClr val="bg1">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819569" y="1276939"/>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236462" y="2860671"/>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8898" y="93821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296395" y="2595112"/>
            <a:ext cx="301060" cy="301060"/>
            <a:chOff x="304800" y="673100"/>
            <a:chExt cx="4000500" cy="4000500"/>
          </a:xfrm>
          <a:solidFill>
            <a:srgbClr val="FFFF00"/>
          </a:solidFill>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462216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3673725" y="14135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2898933" y="415215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353636" y="297995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18" name="TextBox 9"/>
          <p:cNvSpPr txBox="1"/>
          <p:nvPr/>
        </p:nvSpPr>
        <p:spPr>
          <a:xfrm>
            <a:off x="1908175" y="1922780"/>
            <a:ext cx="1851660" cy="583565"/>
          </a:xfrm>
          <a:prstGeom prst="rect">
            <a:avLst/>
          </a:prstGeom>
          <a:noFill/>
          <a:ln w="9525">
            <a:noFill/>
          </a:ln>
        </p:spPr>
        <p:txBody>
          <a:bodyPr wrap="square">
            <a:spAutoFit/>
          </a:bodyPr>
          <a:lstStyle/>
          <a:p>
            <a:r>
              <a:rPr lang="en-US" altLang="zh-CN" sz="3200" b="1" dirty="0">
                <a:solidFill>
                  <a:schemeClr val="tx1"/>
                </a:solidFill>
                <a:latin typeface="微软雅黑" panose="020B0503020204020204" charset="-122"/>
                <a:ea typeface="微软雅黑" panose="020B0503020204020204" charset="-122"/>
              </a:rPr>
              <a:t>Thanks</a:t>
            </a:r>
            <a:endParaRPr lang="en-US" altLang="zh-CN" sz="3200" b="1" dirty="0">
              <a:solidFill>
                <a:schemeClr val="tx1"/>
              </a:solidFill>
              <a:latin typeface="微软雅黑" panose="020B0503020204020204" charset="-122"/>
              <a:ea typeface="微软雅黑" panose="020B0503020204020204" charset="-122"/>
            </a:endParaRPr>
          </a:p>
        </p:txBody>
      </p:sp>
      <p:sp>
        <p:nvSpPr>
          <p:cNvPr id="4" name="文本框 3"/>
          <p:cNvSpPr txBox="1"/>
          <p:nvPr/>
        </p:nvSpPr>
        <p:spPr>
          <a:xfrm>
            <a:off x="5436235" y="1831975"/>
            <a:ext cx="3102610" cy="2423160"/>
          </a:xfrm>
          <a:prstGeom prst="rect">
            <a:avLst/>
          </a:prstGeom>
          <a:solidFill>
            <a:schemeClr val="bg1">
              <a:lumMod val="95000"/>
            </a:schemeClr>
          </a:solidFill>
          <a:ln w="9525">
            <a:solidFill>
              <a:schemeClr val="bg1">
                <a:lumMod val="65000"/>
              </a:schemeClr>
            </a:solidFill>
            <a:prstDash val="sysDash"/>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gn="ctr">
              <a:lnSpc>
                <a:spcPct val="150000"/>
              </a:lnSpc>
              <a:spcBef>
                <a:spcPts val="1800"/>
              </a:spcBef>
              <a:spcAft>
                <a:spcPts val="1200"/>
              </a:spcAft>
            </a:pPr>
            <a:r>
              <a:rPr lang="zh-CN" sz="1600" b="1">
                <a:solidFill>
                  <a:schemeClr val="accent4"/>
                </a:solidFill>
                <a:latin typeface="微软雅黑" panose="020B0503020204020204" charset="-122"/>
                <a:ea typeface="微软雅黑" panose="020B0503020204020204" charset="-122"/>
                <a:cs typeface="黑体" panose="02010609060101010101" charset="-122"/>
                <a:sym typeface="+mn-ea"/>
              </a:rPr>
              <a:t>结束语</a:t>
            </a:r>
            <a:endParaRPr lang="zh-CN" sz="1400">
              <a:solidFill>
                <a:schemeClr val="accent4"/>
              </a:solidFill>
              <a:latin typeface="黑体" panose="02010609060101010101" charset="-122"/>
              <a:ea typeface="黑体" panose="02010609060101010101" charset="-122"/>
              <a:cs typeface="黑体" panose="02010609060101010101" charset="-122"/>
              <a:sym typeface="+mn-ea"/>
            </a:endParaRPr>
          </a:p>
          <a:p>
            <a:pPr>
              <a:lnSpc>
                <a:spcPct val="120000"/>
              </a:lnSpc>
            </a:pPr>
            <a:r>
              <a:rPr lang="en-US" altLang="zh-CN" sz="1400" b="1">
                <a:solidFill>
                  <a:srgbClr val="0070C0"/>
                </a:solidFill>
                <a:latin typeface="黑体" panose="02010609060101010101" charset="-122"/>
                <a:ea typeface="黑体" panose="02010609060101010101" charset="-122"/>
                <a:cs typeface="黑体" panose="02010609060101010101" charset="-122"/>
                <a:sym typeface="+mn-ea"/>
              </a:rPr>
              <a:t>   </a:t>
            </a:r>
            <a:r>
              <a:rPr lang="en-US" altLang="zh-CN" sz="1400">
                <a:solidFill>
                  <a:schemeClr val="accent4"/>
                </a:solidFill>
                <a:latin typeface="黑体" panose="02010609060101010101" charset="-122"/>
                <a:ea typeface="黑体" panose="02010609060101010101" charset="-122"/>
                <a:cs typeface="黑体" panose="02010609060101010101" charset="-122"/>
                <a:sym typeface="+mn-ea"/>
              </a:rPr>
              <a:t> </a:t>
            </a:r>
            <a:r>
              <a:rPr lang="zh-CN" sz="1400">
                <a:solidFill>
                  <a:schemeClr val="accent4"/>
                </a:solidFill>
                <a:latin typeface="黑体" panose="02010609060101010101" charset="-122"/>
                <a:ea typeface="黑体" panose="02010609060101010101" charset="-122"/>
                <a:cs typeface="黑体" panose="02010609060101010101" charset="-122"/>
                <a:sym typeface="+mn-ea"/>
              </a:rPr>
              <a:t>感谢各位聆听！本标准编制经广泛调查研究，认真总结经验，且多次讨论、修改，由行业内权威专家审定。本标准由成都市土木建筑学会负责具体技术内容的解释，执行过程中如有意见或建议，请寄送至成都市土木建筑学会，以便修订时参考。</a:t>
            </a:r>
            <a:endParaRPr lang="zh-CN" sz="1400">
              <a:solidFill>
                <a:schemeClr val="accent4"/>
              </a:solidFill>
              <a:latin typeface="黑体" panose="02010609060101010101" charset="-122"/>
              <a:ea typeface="黑体" panose="02010609060101010101" charset="-122"/>
              <a:cs typeface="黑体" panose="02010609060101010101" charset="-122"/>
              <a:sym typeface="+mn-ea"/>
            </a:endParaRPr>
          </a:p>
        </p:txBody>
      </p:sp>
      <p:grpSp>
        <p:nvGrpSpPr>
          <p:cNvPr id="7" name="组合 6"/>
          <p:cNvGrpSpPr/>
          <p:nvPr/>
        </p:nvGrpSpPr>
        <p:grpSpPr>
          <a:xfrm>
            <a:off x="5650865" y="699135"/>
            <a:ext cx="2606040" cy="1132840"/>
            <a:chOff x="8334" y="1101"/>
            <a:chExt cx="4104" cy="1784"/>
          </a:xfrm>
        </p:grpSpPr>
        <p:grpSp>
          <p:nvGrpSpPr>
            <p:cNvPr id="25613" name="Group 412"/>
            <p:cNvGrpSpPr/>
            <p:nvPr/>
          </p:nvGrpSpPr>
          <p:grpSpPr>
            <a:xfrm>
              <a:off x="8334" y="1335"/>
              <a:ext cx="4104" cy="1550"/>
              <a:chOff x="818" y="1025"/>
              <a:chExt cx="1949" cy="620"/>
            </a:xfrm>
          </p:grpSpPr>
          <p:sp>
            <p:nvSpPr>
              <p:cNvPr id="25623" name="椭圆 15"/>
              <p:cNvSpPr/>
              <p:nvPr/>
            </p:nvSpPr>
            <p:spPr>
              <a:xfrm>
                <a:off x="818" y="1574"/>
                <a:ext cx="71" cy="71"/>
              </a:xfrm>
              <a:prstGeom prst="ellipse">
                <a:avLst/>
              </a:prstGeom>
              <a:solidFill>
                <a:srgbClr val="262626"/>
              </a:solidFill>
              <a:ln w="6350" cap="flat" cmpd="sng">
                <a:solidFill>
                  <a:srgbClr val="404040"/>
                </a:solidFill>
                <a:prstDash val="solid"/>
                <a:headEnd type="none" w="med" len="med"/>
                <a:tailEnd type="none" w="med" len="med"/>
              </a:ln>
            </p:spPr>
            <p:txBody>
              <a:bodyPr lIns="102431" tIns="51216" rIns="102431" bIns="51216" anchor="ctr" anchorCtr="0"/>
              <a:lstStyle/>
              <a:p>
                <a:pPr defTabSz="1024255"/>
                <a:endParaRPr lang="zh-CN" altLang="en-US" sz="2000" dirty="0">
                  <a:solidFill>
                    <a:srgbClr val="FFFFFF"/>
                  </a:solidFill>
                  <a:latin typeface="Calibri" panose="020F0502020204030204" charset="0"/>
                </a:endParaRPr>
              </a:p>
            </p:txBody>
          </p:sp>
          <p:sp>
            <p:nvSpPr>
              <p:cNvPr id="25624" name="椭圆 16"/>
              <p:cNvSpPr/>
              <p:nvPr/>
            </p:nvSpPr>
            <p:spPr>
              <a:xfrm>
                <a:off x="2696" y="1570"/>
                <a:ext cx="71" cy="71"/>
              </a:xfrm>
              <a:prstGeom prst="ellipse">
                <a:avLst/>
              </a:prstGeom>
              <a:solidFill>
                <a:srgbClr val="262626"/>
              </a:solidFill>
              <a:ln w="6350" cap="flat" cmpd="sng">
                <a:solidFill>
                  <a:srgbClr val="404040"/>
                </a:solidFill>
                <a:prstDash val="solid"/>
                <a:headEnd type="none" w="med" len="med"/>
                <a:tailEnd type="none" w="med" len="med"/>
              </a:ln>
            </p:spPr>
            <p:txBody>
              <a:bodyPr lIns="102431" tIns="51216" rIns="102431" bIns="51216" anchor="ctr" anchorCtr="0"/>
              <a:lstStyle/>
              <a:p>
                <a:pPr defTabSz="1024255"/>
                <a:endParaRPr lang="zh-CN" altLang="en-US" sz="2000" dirty="0">
                  <a:solidFill>
                    <a:srgbClr val="FFFFFF"/>
                  </a:solidFill>
                  <a:latin typeface="Calibri" panose="020F0502020204030204" charset="0"/>
                </a:endParaRPr>
              </a:p>
            </p:txBody>
          </p:sp>
          <p:cxnSp>
            <p:nvCxnSpPr>
              <p:cNvPr id="18" name="直接连接符 17"/>
              <p:cNvCxnSpPr>
                <a:endCxn id="25624" idx="5"/>
              </p:cNvCxnSpPr>
              <p:nvPr/>
            </p:nvCxnSpPr>
            <p:spPr>
              <a:xfrm>
                <a:off x="1853" y="1025"/>
                <a:ext cx="900" cy="584"/>
              </a:xfrm>
              <a:prstGeom prst="line">
                <a:avLst/>
              </a:prstGeom>
              <a:noFill/>
              <a:ln w="19050" cap="flat" cmpd="sng" algn="ctr">
                <a:solidFill>
                  <a:srgbClr val="955E27"/>
                </a:solidFill>
                <a:prstDash val="solid"/>
              </a:ln>
              <a:effectLst>
                <a:outerShdw blurRad="50800" dist="38100" dir="5400000" algn="t" rotWithShape="0">
                  <a:prstClr val="black">
                    <a:alpha val="40000"/>
                  </a:prstClr>
                </a:outerShdw>
              </a:effectLst>
            </p:spPr>
          </p:cxnSp>
          <p:cxnSp>
            <p:nvCxnSpPr>
              <p:cNvPr id="19" name="直接连接符 18"/>
              <p:cNvCxnSpPr>
                <a:endCxn id="25623" idx="3"/>
              </p:cNvCxnSpPr>
              <p:nvPr/>
            </p:nvCxnSpPr>
            <p:spPr>
              <a:xfrm flipH="1">
                <a:off x="845" y="1033"/>
                <a:ext cx="838" cy="576"/>
              </a:xfrm>
              <a:prstGeom prst="line">
                <a:avLst/>
              </a:prstGeom>
              <a:noFill/>
              <a:ln w="19050" cap="flat" cmpd="sng" algn="ctr">
                <a:solidFill>
                  <a:srgbClr val="955E27"/>
                </a:solidFill>
                <a:prstDash val="solid"/>
              </a:ln>
              <a:effectLst>
                <a:outerShdw blurRad="50800" dist="38100" dir="5400000" algn="t" rotWithShape="0">
                  <a:prstClr val="black">
                    <a:alpha val="40000"/>
                  </a:prstClr>
                </a:outerShdw>
              </a:effectLst>
            </p:spPr>
          </p:cxnSp>
        </p:grpSp>
        <p:sp>
          <p:nvSpPr>
            <p:cNvPr id="5" name="椭圆 4"/>
            <p:cNvSpPr>
              <a:spLocks noChangeAspect="1"/>
            </p:cNvSpPr>
            <p:nvPr/>
          </p:nvSpPr>
          <p:spPr>
            <a:xfrm>
              <a:off x="10148" y="1101"/>
              <a:ext cx="454" cy="454"/>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矩形 10"/>
          <p:cNvSpPr/>
          <p:nvPr/>
        </p:nvSpPr>
        <p:spPr>
          <a:xfrm>
            <a:off x="2752090" y="2449513"/>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1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总则</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3" name="TextBox 12"/>
          <p:cNvSpPr txBox="1"/>
          <p:nvPr/>
        </p:nvSpPr>
        <p:spPr>
          <a:xfrm>
            <a:off x="2312507" y="1928996"/>
            <a:ext cx="1465378" cy="306705"/>
          </a:xfrm>
          <a:prstGeom prst="rect">
            <a:avLst/>
          </a:prstGeom>
          <a:noFill/>
        </p:spPr>
        <p:txBody>
          <a:bodyPr>
            <a:spAutoFit/>
          </a:bodyPr>
          <a:lstStyle/>
          <a:p>
            <a:pPr marR="0" defTabSz="914400" fontAlgn="auto">
              <a:spcBef>
                <a:spcPts val="0"/>
              </a:spcBef>
              <a:spcAft>
                <a:spcPts val="0"/>
              </a:spcAft>
              <a:buClrTx/>
              <a:buSzTx/>
              <a:buFontTx/>
              <a:buNone/>
              <a:defRPr/>
            </a:pPr>
            <a:r>
              <a:rPr kumimoji="0" lang="en-US" altLang="zh-CN" sz="1400" b="1" kern="1200" cap="all" spc="0" normalizeH="0" baseline="0" noProof="0" dirty="0">
                <a:ln w="9000" cmpd="sng">
                  <a:solidFill>
                    <a:srgbClr val="9D0509"/>
                  </a:solidFill>
                  <a:prstDash val="solid"/>
                </a:ln>
                <a:solidFill>
                  <a:srgbClr val="FF0000"/>
                </a:solidFill>
                <a:effectLst>
                  <a:reflection blurRad="12700" stA="28000" endPos="45000" dist="1000" dir="5400000" sy="-100000" algn="bl" rotWithShape="0"/>
                </a:effectLst>
                <a:latin typeface="Arial Unicode MS" panose="020B0604020202020204" charset="-122"/>
                <a:ea typeface="Arial Unicode MS" panose="020B0604020202020204" charset="-122"/>
                <a:cs typeface="Arial Unicode MS" panose="020B0604020202020204" charset="-122"/>
              </a:rPr>
              <a:t>ONTENTS</a:t>
            </a:r>
            <a:endParaRPr kumimoji="0" lang="en-US" altLang="zh-CN" sz="1400" b="1" kern="1200" cap="all" spc="0" normalizeH="0" baseline="0" noProof="0" dirty="0">
              <a:ln w="9000" cmpd="sng">
                <a:solidFill>
                  <a:srgbClr val="9D0509"/>
                </a:solidFill>
                <a:prstDash val="solid"/>
              </a:ln>
              <a:solidFill>
                <a:srgbClr val="FF0000"/>
              </a:solidFill>
              <a:effectLst>
                <a:reflection blurRad="12700" stA="28000" endPos="45000" dist="1000" dir="5400000" sy="-100000" algn="bl" rotWithShape="0"/>
              </a:effectLst>
              <a:latin typeface="Arial Unicode MS" panose="020B0604020202020204" charset="-122"/>
              <a:ea typeface="Arial Unicode MS" panose="020B0604020202020204" charset="-122"/>
              <a:cs typeface="Arial Unicode MS" panose="020B0604020202020204" charset="-122"/>
            </a:endParaRPr>
          </a:p>
        </p:txBody>
      </p:sp>
      <p:sp>
        <p:nvSpPr>
          <p:cNvPr id="14" name="矩形 13"/>
          <p:cNvSpPr/>
          <p:nvPr/>
        </p:nvSpPr>
        <p:spPr>
          <a:xfrm>
            <a:off x="2752090" y="2912110"/>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术语和符号</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4" name="矩形 23"/>
          <p:cNvSpPr/>
          <p:nvPr/>
        </p:nvSpPr>
        <p:spPr>
          <a:xfrm>
            <a:off x="2739390" y="3384233"/>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基本规定</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2" name="矩形 31"/>
          <p:cNvSpPr/>
          <p:nvPr/>
        </p:nvSpPr>
        <p:spPr>
          <a:xfrm>
            <a:off x="2744153" y="3859530"/>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4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材料和构造</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2" name="矩形 41"/>
          <p:cNvSpPr/>
          <p:nvPr/>
        </p:nvSpPr>
        <p:spPr>
          <a:xfrm>
            <a:off x="2740978" y="4336415"/>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5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荷载</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44" name="直接连接符 43"/>
          <p:cNvCxnSpPr/>
          <p:nvPr/>
        </p:nvCxnSpPr>
        <p:spPr>
          <a:xfrm flipV="1">
            <a:off x="0" y="2307273"/>
            <a:ext cx="9144000" cy="0"/>
          </a:xfrm>
          <a:prstGeom prst="line">
            <a:avLst/>
          </a:prstGeom>
          <a:ln w="12700" cmpd="dbl">
            <a:solidFill>
              <a:schemeClr val="tx1"/>
            </a:solidFill>
            <a:prstDash val="sysDot"/>
          </a:ln>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flipV="1">
            <a:off x="11113" y="2339023"/>
            <a:ext cx="9144000" cy="0"/>
          </a:xfrm>
          <a:prstGeom prst="line">
            <a:avLst/>
          </a:prstGeom>
          <a:ln w="3175">
            <a:solidFill>
              <a:schemeClr val="bg1"/>
            </a:solidFill>
            <a:prstDash val="solid"/>
          </a:ln>
        </p:spPr>
        <p:style>
          <a:lnRef idx="3">
            <a:schemeClr val="accent2"/>
          </a:lnRef>
          <a:fillRef idx="0">
            <a:schemeClr val="accent2"/>
          </a:fillRef>
          <a:effectRef idx="2">
            <a:schemeClr val="accent2"/>
          </a:effectRef>
          <a:fontRef idx="minor">
            <a:schemeClr val="tx1"/>
          </a:fontRef>
        </p:style>
      </p:cxnSp>
      <p:sp>
        <p:nvSpPr>
          <p:cNvPr id="4" name="矩形 3"/>
          <p:cNvSpPr/>
          <p:nvPr/>
        </p:nvSpPr>
        <p:spPr>
          <a:xfrm>
            <a:off x="5390515" y="2433003"/>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6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设计计算</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5390515" y="2895600"/>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7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施工</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5377815" y="3367723"/>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8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检查与验收</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5382578" y="3843020"/>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9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安全管理与环境保护</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 name="MH_Other_4"/>
          <p:cNvSpPr/>
          <p:nvPr>
            <p:custDataLst>
              <p:tags r:id="rId1"/>
            </p:custDataLst>
          </p:nvPr>
        </p:nvSpPr>
        <p:spPr>
          <a:xfrm>
            <a:off x="7941780" y="845885"/>
            <a:ext cx="355390" cy="35128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 name="MH_Other_4"/>
          <p:cNvSpPr/>
          <p:nvPr>
            <p:custDataLst>
              <p:tags r:id="rId2"/>
            </p:custDataLst>
          </p:nvPr>
        </p:nvSpPr>
        <p:spPr>
          <a:xfrm>
            <a:off x="7533272" y="1930518"/>
            <a:ext cx="234000" cy="2312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 name="MH_Other_4"/>
          <p:cNvSpPr/>
          <p:nvPr>
            <p:custDataLst>
              <p:tags r:id="rId3"/>
            </p:custDataLst>
          </p:nvPr>
        </p:nvSpPr>
        <p:spPr>
          <a:xfrm>
            <a:off x="7822730" y="1457470"/>
            <a:ext cx="324000" cy="32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8" name="MH_Other_4"/>
          <p:cNvSpPr/>
          <p:nvPr>
            <p:custDataLst>
              <p:tags r:id="rId4"/>
            </p:custDataLst>
          </p:nvPr>
        </p:nvSpPr>
        <p:spPr>
          <a:xfrm>
            <a:off x="8100391" y="195429"/>
            <a:ext cx="479026" cy="47902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0" name="MH_Other_4"/>
          <p:cNvSpPr/>
          <p:nvPr>
            <p:custDataLst>
              <p:tags r:id="rId5"/>
            </p:custDataLst>
          </p:nvPr>
        </p:nvSpPr>
        <p:spPr>
          <a:xfrm>
            <a:off x="236786" y="4482886"/>
            <a:ext cx="269512" cy="26639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5" name="MH_Other_4"/>
          <p:cNvSpPr/>
          <p:nvPr>
            <p:custDataLst>
              <p:tags r:id="rId6"/>
            </p:custDataLst>
          </p:nvPr>
        </p:nvSpPr>
        <p:spPr>
          <a:xfrm>
            <a:off x="538945" y="4012794"/>
            <a:ext cx="424046" cy="42404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7" name="MH_Other_4"/>
          <p:cNvSpPr/>
          <p:nvPr>
            <p:custDataLst>
              <p:tags r:id="rId7"/>
            </p:custDataLst>
          </p:nvPr>
        </p:nvSpPr>
        <p:spPr>
          <a:xfrm>
            <a:off x="1111754" y="4746056"/>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6" name="MH_Other_4"/>
          <p:cNvSpPr/>
          <p:nvPr>
            <p:custDataLst>
              <p:tags r:id="rId8"/>
            </p:custDataLst>
          </p:nvPr>
        </p:nvSpPr>
        <p:spPr>
          <a:xfrm>
            <a:off x="7933525" y="849695"/>
            <a:ext cx="355390" cy="35128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8" name="MH_Other_4"/>
          <p:cNvSpPr/>
          <p:nvPr>
            <p:custDataLst>
              <p:tags r:id="rId9"/>
            </p:custDataLst>
          </p:nvPr>
        </p:nvSpPr>
        <p:spPr>
          <a:xfrm>
            <a:off x="7525017" y="1934328"/>
            <a:ext cx="234000" cy="2312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9" name="MH_Other_4"/>
          <p:cNvSpPr/>
          <p:nvPr>
            <p:custDataLst>
              <p:tags r:id="rId10"/>
            </p:custDataLst>
          </p:nvPr>
        </p:nvSpPr>
        <p:spPr>
          <a:xfrm>
            <a:off x="7814475" y="1461280"/>
            <a:ext cx="324000" cy="32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1" name="MH_Other_4"/>
          <p:cNvSpPr/>
          <p:nvPr>
            <p:custDataLst>
              <p:tags r:id="rId11"/>
            </p:custDataLst>
          </p:nvPr>
        </p:nvSpPr>
        <p:spPr>
          <a:xfrm>
            <a:off x="8092136" y="199239"/>
            <a:ext cx="479026" cy="47902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grpSp>
        <p:nvGrpSpPr>
          <p:cNvPr id="22" name="组合 21"/>
          <p:cNvGrpSpPr/>
          <p:nvPr/>
        </p:nvGrpSpPr>
        <p:grpSpPr>
          <a:xfrm>
            <a:off x="1007745" y="880110"/>
            <a:ext cx="1368000" cy="1368000"/>
            <a:chOff x="7234774" y="301660"/>
            <a:chExt cx="1830178" cy="1830178"/>
          </a:xfrm>
        </p:grpSpPr>
        <p:sp>
          <p:nvSpPr>
            <p:cNvPr id="23" name="椭圆 22"/>
            <p:cNvSpPr/>
            <p:nvPr/>
          </p:nvSpPr>
          <p:spPr bwMode="auto">
            <a:xfrm>
              <a:off x="7234774" y="301660"/>
              <a:ext cx="1830178" cy="1830178"/>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椭圆 24"/>
            <p:cNvSpPr/>
            <p:nvPr/>
          </p:nvSpPr>
          <p:spPr>
            <a:xfrm>
              <a:off x="7571259" y="639227"/>
              <a:ext cx="1191655" cy="1191655"/>
            </a:xfrm>
            <a:prstGeom prst="ellipse">
              <a:avLst/>
            </a:prstGeom>
            <a:solidFill>
              <a:srgbClr val="C00000"/>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6600" b="1" dirty="0" smtClean="0"/>
                <a:t>C</a:t>
              </a:r>
              <a:endParaRPr lang="en-US" altLang="zh-CN" sz="6600" b="1" dirty="0" smtClean="0"/>
            </a:p>
          </p:txBody>
        </p:sp>
      </p:grpSp>
      <p:sp>
        <p:nvSpPr>
          <p:cNvPr id="9218" name="TextBox 9"/>
          <p:cNvSpPr txBox="1"/>
          <p:nvPr/>
        </p:nvSpPr>
        <p:spPr>
          <a:xfrm>
            <a:off x="2230438" y="1351280"/>
            <a:ext cx="1420812" cy="583565"/>
          </a:xfrm>
          <a:prstGeom prst="rect">
            <a:avLst/>
          </a:prstGeom>
          <a:noFill/>
          <a:ln w="9525">
            <a:noFill/>
          </a:ln>
        </p:spPr>
        <p:txBody>
          <a:bodyPr>
            <a:spAutoFit/>
          </a:bodyPr>
          <a:lstStyle/>
          <a:p>
            <a:r>
              <a:rPr lang="zh-CN" altLang="en-US" sz="3200" b="1" dirty="0">
                <a:solidFill>
                  <a:schemeClr val="tx1"/>
                </a:solidFill>
                <a:latin typeface="微软雅黑" panose="020B0503020204020204" charset="-122"/>
                <a:ea typeface="微软雅黑" panose="020B0503020204020204" charset="-122"/>
              </a:rPr>
              <a:t>目 录</a:t>
            </a:r>
            <a:endParaRPr lang="zh-CN" altLang="en-US" sz="3200" b="1" dirty="0">
              <a:solidFill>
                <a:schemeClr val="tx1"/>
              </a:solidFill>
              <a:latin typeface="微软雅黑" panose="020B0503020204020204" charset="-122"/>
              <a:ea typeface="微软雅黑" panose="020B0503020204020204" charset="-122"/>
            </a:endParaRPr>
          </a:p>
        </p:txBody>
      </p:sp>
      <p:sp>
        <p:nvSpPr>
          <p:cNvPr id="12" name="矩形 11"/>
          <p:cNvSpPr/>
          <p:nvPr/>
        </p:nvSpPr>
        <p:spPr>
          <a:xfrm>
            <a:off x="5366068" y="4328795"/>
            <a:ext cx="2340000" cy="36000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10  </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附录</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379" name="Group 43"/>
          <p:cNvGrpSpPr/>
          <p:nvPr/>
        </p:nvGrpSpPr>
        <p:grpSpPr bwMode="auto">
          <a:xfrm>
            <a:off x="1834198" y="1491298"/>
            <a:ext cx="2052000" cy="2052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a:spLocks noChangeAspect="1"/>
              </p:cNvSpPr>
              <p:nvPr/>
            </p:nvSpPr>
            <p:spPr>
              <a:xfrm>
                <a:off x="3733576" y="3930057"/>
                <a:ext cx="1712413" cy="1712414"/>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51548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  </a:t>
            </a:r>
            <a:r>
              <a:rPr kumimoji="0" lang="zh-CN" alt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总则</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General Provisions</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134" name="KSO_Shape"/>
          <p:cNvSpPr/>
          <p:nvPr/>
        </p:nvSpPr>
        <p:spPr bwMode="auto">
          <a:xfrm>
            <a:off x="2402000" y="2120619"/>
            <a:ext cx="865982" cy="64804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480000"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sz="2400" dirty="0">
              <a:solidFill>
                <a:srgbClr val="FFFFFF"/>
              </a:solidFill>
              <a:ea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0" name="文本框 99"/>
          <p:cNvSpPr txBox="1"/>
          <p:nvPr/>
        </p:nvSpPr>
        <p:spPr>
          <a:xfrm>
            <a:off x="467360" y="700405"/>
            <a:ext cx="3942715" cy="1271270"/>
          </a:xfrm>
          <a:prstGeom prst="rect">
            <a:avLst/>
          </a:prstGeom>
          <a:solidFill>
            <a:schemeClr val="bg1">
              <a:lumMod val="95000"/>
            </a:schemeClr>
          </a:solidFill>
          <a:ln w="9525">
            <a:noFill/>
          </a:ln>
          <a:effectLst>
            <a:outerShdw blurRad="50800" dist="38100" dir="8100000" algn="tr"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a:solidFill>
                  <a:schemeClr val="tx1"/>
                </a:solidFill>
                <a:latin typeface="黑体" panose="02010609060101010101" charset="-122"/>
                <a:ea typeface="黑体" panose="02010609060101010101" charset="-122"/>
                <a:cs typeface="黑体" panose="02010609060101010101" charset="-122"/>
              </a:rPr>
              <a:t>1.0.1  </a:t>
            </a:r>
            <a:r>
              <a:rPr lang="zh-CN" sz="1600">
                <a:solidFill>
                  <a:schemeClr val="tx1"/>
                </a:solidFill>
                <a:latin typeface="黑体" panose="02010609060101010101" charset="-122"/>
                <a:ea typeface="黑体" panose="02010609060101010101" charset="-122"/>
                <a:cs typeface="黑体" panose="02010609060101010101" charset="-122"/>
              </a:rPr>
              <a:t>为规范附着式脚手架设计与施工应用，贯彻执行国家安全生产的方针政策，做到技术先进、安全适用、经济合理，制定本标准。</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4716145" y="2173605"/>
            <a:ext cx="4159250" cy="1641475"/>
          </a:xfrm>
          <a:prstGeom prst="rect">
            <a:avLst/>
          </a:prstGeom>
          <a:noFill/>
          <a:ln w="9525">
            <a:solidFill>
              <a:schemeClr val="tx1">
                <a:lumMod val="50000"/>
                <a:lumOff val="50000"/>
              </a:schemeClr>
            </a:solidFill>
          </a:ln>
        </p:spPr>
        <p:txBody>
          <a:bodyPr wrap="square">
            <a:spAutoFit/>
          </a:bodyPr>
          <a:lstStyle/>
          <a:p>
            <a:pPr>
              <a:lnSpc>
                <a:spcPct val="120000"/>
              </a:lnSpc>
            </a:pPr>
            <a:r>
              <a:rPr lang="zh-CN" sz="1400">
                <a:solidFill>
                  <a:schemeClr val="tx1"/>
                </a:solidFill>
                <a:latin typeface="仿宋" panose="02010609060101010101" charset="-122"/>
                <a:ea typeface="仿宋" panose="02010609060101010101" charset="-122"/>
                <a:cs typeface="仿宋" panose="02010609060101010101" charset="-122"/>
              </a:rPr>
              <a:t>本标准适用于</a:t>
            </a:r>
            <a:r>
              <a:rPr lang="zh-CN" sz="1400" b="1">
                <a:solidFill>
                  <a:schemeClr val="tx1"/>
                </a:solidFill>
                <a:latin typeface="仿宋" panose="02010609060101010101" charset="-122"/>
                <a:ea typeface="仿宋" panose="02010609060101010101" charset="-122"/>
                <a:cs typeface="仿宋" panose="02010609060101010101" charset="-122"/>
              </a:rPr>
              <a:t>建筑外脚手架</a:t>
            </a:r>
            <a:r>
              <a:rPr lang="zh-CN" sz="1400">
                <a:solidFill>
                  <a:schemeClr val="tx1"/>
                </a:solidFill>
                <a:latin typeface="仿宋" panose="02010609060101010101" charset="-122"/>
                <a:ea typeface="仿宋" panose="02010609060101010101" charset="-122"/>
                <a:cs typeface="仿宋" panose="02010609060101010101" charset="-122"/>
              </a:rPr>
              <a:t>施工选用附着式脚手架的情况，因锚固方式不同，</a:t>
            </a:r>
            <a:endParaRPr lang="zh-CN" sz="1400">
              <a:solidFill>
                <a:schemeClr val="tx1"/>
              </a:solidFill>
              <a:latin typeface="仿宋" panose="02010609060101010101" charset="-122"/>
              <a:ea typeface="仿宋" panose="02010609060101010101" charset="-122"/>
              <a:cs typeface="仿宋" panose="02010609060101010101" charset="-122"/>
            </a:endParaRPr>
          </a:p>
          <a:p>
            <a:pPr>
              <a:lnSpc>
                <a:spcPct val="120000"/>
              </a:lnSpc>
            </a:pPr>
            <a:r>
              <a:rPr lang="zh-CN" sz="1400" b="1" i="1" u="sng">
                <a:solidFill>
                  <a:srgbClr val="002060"/>
                </a:solidFill>
                <a:latin typeface="仿宋" panose="02010609060101010101" charset="-122"/>
                <a:ea typeface="仿宋" panose="02010609060101010101" charset="-122"/>
                <a:cs typeface="仿宋" panose="02010609060101010101" charset="-122"/>
              </a:rPr>
              <a:t>不适用于锚固在室内梁、板结构的型钢悬挑脚手架</a:t>
            </a:r>
            <a:r>
              <a:rPr lang="zh-CN" sz="1400">
                <a:solidFill>
                  <a:schemeClr val="tx1"/>
                </a:solidFill>
                <a:latin typeface="仿宋" panose="02010609060101010101" charset="-122"/>
                <a:ea typeface="仿宋" panose="02010609060101010101" charset="-122"/>
                <a:cs typeface="仿宋" panose="02010609060101010101" charset="-122"/>
              </a:rPr>
              <a:t>。</a:t>
            </a:r>
            <a:endParaRPr lang="zh-CN" sz="1400">
              <a:solidFill>
                <a:schemeClr val="tx1"/>
              </a:solidFill>
              <a:latin typeface="仿宋" panose="02010609060101010101" charset="-122"/>
              <a:ea typeface="仿宋" panose="02010609060101010101" charset="-122"/>
              <a:cs typeface="仿宋" panose="02010609060101010101" charset="-122"/>
            </a:endParaRPr>
          </a:p>
          <a:p>
            <a:pPr>
              <a:lnSpc>
                <a:spcPct val="120000"/>
              </a:lnSpc>
            </a:pPr>
            <a:r>
              <a:rPr lang="zh-CN" sz="1400" b="1" i="1" u="sng">
                <a:solidFill>
                  <a:srgbClr val="7030A0"/>
                </a:solidFill>
                <a:latin typeface="仿宋" panose="02010609060101010101" charset="-122"/>
                <a:ea typeface="仿宋" panose="02010609060101010101" charset="-122"/>
                <a:cs typeface="仿宋" panose="02010609060101010101" charset="-122"/>
              </a:rPr>
              <a:t>不适用于附着式升降脚手架。</a:t>
            </a:r>
            <a:endParaRPr lang="zh-CN" sz="1400" b="1" i="1" u="sng">
              <a:solidFill>
                <a:srgbClr val="7030A0"/>
              </a:solidFill>
              <a:latin typeface="仿宋" panose="02010609060101010101" charset="-122"/>
              <a:ea typeface="仿宋" panose="02010609060101010101" charset="-122"/>
              <a:cs typeface="仿宋" panose="02010609060101010101" charset="-122"/>
            </a:endParaRPr>
          </a:p>
          <a:p>
            <a:pPr>
              <a:lnSpc>
                <a:spcPct val="120000"/>
              </a:lnSpc>
            </a:pPr>
            <a:endParaRPr lang="zh-CN" sz="1400" b="1" i="1" u="sng">
              <a:solidFill>
                <a:srgbClr val="7030A0"/>
              </a:solidFill>
              <a:latin typeface="仿宋" panose="02010609060101010101" charset="-122"/>
              <a:ea typeface="仿宋" panose="02010609060101010101" charset="-122"/>
              <a:cs typeface="仿宋" panose="02010609060101010101" charset="-122"/>
            </a:endParaRPr>
          </a:p>
          <a:p>
            <a:pPr>
              <a:lnSpc>
                <a:spcPct val="120000"/>
              </a:lnSpc>
            </a:pPr>
            <a:r>
              <a:rPr lang="zh-CN" sz="1400" b="1">
                <a:solidFill>
                  <a:schemeClr val="tx1"/>
                </a:solidFill>
                <a:latin typeface="仿宋" panose="02010609060101010101" charset="-122"/>
                <a:ea typeface="仿宋" panose="02010609060101010101" charset="-122"/>
                <a:cs typeface="仿宋" panose="02010609060101010101" charset="-122"/>
              </a:rPr>
              <a:t>超高层</a:t>
            </a:r>
            <a:r>
              <a:rPr lang="en-US" altLang="zh-CN" sz="1400" b="1">
                <a:solidFill>
                  <a:schemeClr val="tx1"/>
                </a:solidFill>
                <a:latin typeface="仿宋" panose="02010609060101010101" charset="-122"/>
                <a:ea typeface="仿宋" panose="02010609060101010101" charset="-122"/>
                <a:cs typeface="仿宋" panose="02010609060101010101" charset="-122"/>
              </a:rPr>
              <a:t> </a:t>
            </a:r>
            <a:r>
              <a:rPr lang="zh-CN" sz="1400">
                <a:solidFill>
                  <a:schemeClr val="tx1"/>
                </a:solidFill>
                <a:latin typeface="仿宋" panose="02010609060101010101" charset="-122"/>
                <a:ea typeface="仿宋" panose="02010609060101010101" charset="-122"/>
                <a:cs typeface="仿宋" panose="02010609060101010101" charset="-122"/>
              </a:rPr>
              <a:t>应用本脚手架时，须另行专家论证。</a:t>
            </a:r>
            <a:endParaRPr lang="en-US" altLang="en-US" sz="1600" b="1">
              <a:solidFill>
                <a:schemeClr val="tx1"/>
              </a:solidFill>
              <a:latin typeface="宋体" panose="02010600030101010101" pitchFamily="2" charset="-122"/>
              <a:ea typeface="宋体" panose="02010600030101010101" pitchFamily="2" charset="-122"/>
            </a:endParaRPr>
          </a:p>
        </p:txBody>
      </p:sp>
      <p:sp>
        <p:nvSpPr>
          <p:cNvPr id="10" name="文本框 9"/>
          <p:cNvSpPr txBox="1"/>
          <p:nvPr/>
        </p:nvSpPr>
        <p:spPr>
          <a:xfrm>
            <a:off x="4716145" y="556895"/>
            <a:ext cx="4159885" cy="975995"/>
          </a:xfrm>
          <a:prstGeom prst="rect">
            <a:avLst/>
          </a:prstGeom>
          <a:solidFill>
            <a:schemeClr val="bg1">
              <a:lumMod val="95000"/>
            </a:schemeClr>
          </a:solidFill>
          <a:ln w="9525">
            <a:noFill/>
            <a:prstDash val="sysDot"/>
          </a:ln>
          <a:effectLst>
            <a:outerShdw blurRad="50800" dist="38100" algn="l" rotWithShape="0">
              <a:prstClr val="black">
                <a:alpha val="40000"/>
              </a:prstClr>
            </a:outerShdw>
          </a:effectLst>
          <a:scene3d>
            <a:camera prst="orthographicFront"/>
            <a:lightRig rig="threePt" dir="t"/>
          </a:scene3d>
          <a:sp3d prstMaterial="dkEdge"/>
        </p:spPr>
        <p:txBody>
          <a:bodyPr wrap="square">
            <a:spAutoFit/>
          </a:bodyPr>
          <a:lstStyle/>
          <a:p>
            <a:pPr>
              <a:lnSpc>
                <a:spcPct val="120000"/>
              </a:lnSpc>
            </a:pPr>
            <a:r>
              <a:rPr lang="en-US" sz="1600">
                <a:solidFill>
                  <a:schemeClr val="tx1"/>
                </a:solidFill>
                <a:latin typeface="黑体" panose="02010609060101010101" charset="-122"/>
                <a:ea typeface="黑体" panose="02010609060101010101" charset="-122"/>
                <a:cs typeface="黑体" panose="02010609060101010101" charset="-122"/>
              </a:rPr>
              <a:t>1.0.2  </a:t>
            </a:r>
            <a:r>
              <a:rPr lang="zh-CN" sz="1600">
                <a:solidFill>
                  <a:schemeClr val="tx1"/>
                </a:solidFill>
                <a:latin typeface="黑体" panose="02010609060101010101" charset="-122"/>
                <a:ea typeface="黑体" panose="02010609060101010101" charset="-122"/>
                <a:cs typeface="黑体" panose="02010609060101010101" charset="-122"/>
              </a:rPr>
              <a:t>本标准适用于房屋建筑工程和市政工程施工用附着式脚手架的设计、施工、使用及管理。</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029710" y="3994150"/>
            <a:ext cx="4845050" cy="533400"/>
          </a:xfrm>
          <a:prstGeom prst="rect">
            <a:avLst/>
          </a:prstGeom>
          <a:noFill/>
        </p:spPr>
        <p:txBody>
          <a:bodyPr wrap="square" rtlCol="0" anchor="t">
            <a:spAutoFit/>
          </a:bodyPr>
          <a:lstStyle/>
          <a:p>
            <a:pPr>
              <a:lnSpc>
                <a:spcPct val="120000"/>
              </a:lnSpc>
            </a:pPr>
            <a:r>
              <a:rPr lang="zh-CN" altLang="en-US" sz="1200" u="sng">
                <a:solidFill>
                  <a:schemeClr val="tx1"/>
                </a:solidFill>
                <a:uFill>
                  <a:solidFill>
                    <a:srgbClr val="C00000"/>
                  </a:solidFill>
                </a:uFill>
                <a:latin typeface="楷体" panose="02010609060101010101" charset="-122"/>
                <a:ea typeface="楷体" panose="02010609060101010101" charset="-122"/>
                <a:cs typeface="楷体" panose="02010609060101010101" charset="-122"/>
              </a:rPr>
              <a:t>《民用建筑设计统一标准》GB50352-20</a:t>
            </a:r>
            <a:r>
              <a:rPr lang="en-US" altLang="zh-CN" sz="1200" u="sng">
                <a:solidFill>
                  <a:schemeClr val="tx1"/>
                </a:solidFill>
                <a:uFill>
                  <a:solidFill>
                    <a:srgbClr val="C00000"/>
                  </a:solidFill>
                </a:uFill>
                <a:latin typeface="楷体" panose="02010609060101010101" charset="-122"/>
                <a:ea typeface="楷体" panose="02010609060101010101" charset="-122"/>
                <a:cs typeface="楷体" panose="02010609060101010101" charset="-122"/>
              </a:rPr>
              <a:t>19</a:t>
            </a:r>
            <a:r>
              <a:rPr lang="zh-CN" altLang="en-US" sz="1200" u="sng">
                <a:solidFill>
                  <a:schemeClr val="tx1"/>
                </a:solidFill>
                <a:uFill>
                  <a:solidFill>
                    <a:srgbClr val="C00000"/>
                  </a:solidFill>
                </a:uFill>
                <a:latin typeface="楷体" panose="02010609060101010101" charset="-122"/>
                <a:ea typeface="楷体" panose="02010609060101010101" charset="-122"/>
                <a:cs typeface="楷体" panose="02010609060101010101" charset="-122"/>
              </a:rPr>
              <a:t>规定：建筑高度大于100.0m为超高层建筑。</a:t>
            </a:r>
            <a:endParaRPr lang="zh-CN" altLang="en-US" sz="1200" u="sng">
              <a:solidFill>
                <a:schemeClr val="tx1"/>
              </a:solidFill>
              <a:uFill>
                <a:solidFill>
                  <a:srgbClr val="C00000"/>
                </a:solidFill>
              </a:u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66725" y="2668270"/>
            <a:ext cx="3943350" cy="1383030"/>
          </a:xfrm>
          <a:prstGeom prst="rect">
            <a:avLst/>
          </a:prstGeom>
          <a:noFill/>
          <a:ln>
            <a:solidFill>
              <a:schemeClr val="tx1">
                <a:lumMod val="50000"/>
                <a:lumOff val="50000"/>
              </a:schemeClr>
            </a:solidFill>
            <a:prstDash val="sysDot"/>
          </a:ln>
        </p:spPr>
        <p:txBody>
          <a:bodyPr wrap="square" rtlCol="0">
            <a:spAutoFit/>
          </a:bodyPr>
          <a:lstStyle/>
          <a:p>
            <a:pPr marL="285750" indent="-285750" algn="l">
              <a:lnSpc>
                <a:spcPct val="120000"/>
              </a:lnSpc>
              <a:buFont typeface="Wingdings" panose="05000000000000000000" charset="0"/>
              <a:buChar char="Ø"/>
            </a:pPr>
            <a:r>
              <a:rPr lang="zh-CN" sz="1400">
                <a:latin typeface="仿宋" panose="02010609060101010101" charset="-122"/>
                <a:ea typeface="仿宋" panose="02010609060101010101" charset="-122"/>
                <a:cs typeface="仿宋" panose="02010609060101010101" charset="-122"/>
                <a:sym typeface="+mn-ea"/>
              </a:rPr>
              <a:t>该形式脚手架应用越来越多；</a:t>
            </a:r>
            <a:endParaRPr lang="zh-CN" sz="1400">
              <a:latin typeface="仿宋" panose="02010609060101010101" charset="-122"/>
              <a:ea typeface="仿宋" panose="02010609060101010101" charset="-122"/>
              <a:cs typeface="仿宋" panose="02010609060101010101" charset="-122"/>
              <a:sym typeface="+mn-ea"/>
            </a:endParaRPr>
          </a:p>
          <a:p>
            <a:pPr marL="285750" indent="-285750" algn="l">
              <a:lnSpc>
                <a:spcPct val="120000"/>
              </a:lnSpc>
              <a:buFont typeface="Wingdings" panose="05000000000000000000" charset="0"/>
              <a:buChar char="Ø"/>
            </a:pPr>
            <a:r>
              <a:rPr lang="zh-CN" sz="1400">
                <a:latin typeface="仿宋" panose="02010609060101010101" charset="-122"/>
                <a:ea typeface="仿宋" panose="02010609060101010101" charset="-122"/>
                <a:cs typeface="仿宋" panose="02010609060101010101" charset="-122"/>
                <a:sym typeface="+mn-ea"/>
              </a:rPr>
              <a:t>缺乏统一标准，任意改造存在安全隐患。</a:t>
            </a:r>
            <a:endParaRPr lang="zh-CN" sz="1400">
              <a:latin typeface="仿宋" panose="02010609060101010101" charset="-122"/>
              <a:ea typeface="仿宋" panose="02010609060101010101" charset="-122"/>
              <a:cs typeface="仿宋" panose="02010609060101010101" charset="-122"/>
              <a:sym typeface="+mn-ea"/>
            </a:endParaRPr>
          </a:p>
          <a:p>
            <a:pPr indent="284480" algn="l">
              <a:lnSpc>
                <a:spcPct val="120000"/>
              </a:lnSpc>
            </a:pPr>
            <a:endParaRPr lang="zh-CN" sz="1400">
              <a:latin typeface="仿宋" panose="02010609060101010101" charset="-122"/>
              <a:ea typeface="仿宋" panose="02010609060101010101" charset="-122"/>
              <a:cs typeface="仿宋" panose="02010609060101010101" charset="-122"/>
              <a:sym typeface="+mn-ea"/>
            </a:endParaRPr>
          </a:p>
          <a:p>
            <a:pPr indent="284480" algn="l">
              <a:lnSpc>
                <a:spcPct val="120000"/>
              </a:lnSpc>
            </a:pPr>
            <a:r>
              <a:rPr lang="zh-CN" sz="1400">
                <a:latin typeface="仿宋" panose="02010609060101010101" charset="-122"/>
                <a:ea typeface="仿宋" panose="02010609060101010101" charset="-122"/>
                <a:cs typeface="仿宋" panose="02010609060101010101" charset="-122"/>
                <a:sym typeface="+mn-ea"/>
              </a:rPr>
              <a:t>为了保证该形式脚手架的质量安全，</a:t>
            </a:r>
            <a:r>
              <a:rPr lang="zh-CN" sz="1400" b="1">
                <a:latin typeface="仿宋" panose="02010609060101010101" charset="-122"/>
                <a:ea typeface="仿宋" panose="02010609060101010101" charset="-122"/>
                <a:cs typeface="仿宋" panose="02010609060101010101" charset="-122"/>
                <a:sym typeface="+mn-ea"/>
              </a:rPr>
              <a:t>确保技术良性推广</a:t>
            </a:r>
            <a:r>
              <a:rPr lang="zh-CN" sz="1400">
                <a:latin typeface="仿宋" panose="02010609060101010101" charset="-122"/>
                <a:ea typeface="仿宋" panose="02010609060101010101" charset="-122"/>
                <a:cs typeface="仿宋" panose="02010609060101010101" charset="-122"/>
                <a:sym typeface="+mn-ea"/>
              </a:rPr>
              <a:t>，制订本标准。</a:t>
            </a:r>
            <a:endParaRPr lang="en-US" altLang="en-US" sz="1600" b="1">
              <a:solidFill>
                <a:schemeClr val="tx1"/>
              </a:solidFill>
              <a:latin typeface="宋体" panose="02010600030101010101" pitchFamily="2" charset="-122"/>
            </a:endParaRPr>
          </a:p>
        </p:txBody>
      </p:sp>
      <p:grpSp>
        <p:nvGrpSpPr>
          <p:cNvPr id="74" name="组合 73"/>
          <p:cNvGrpSpPr/>
          <p:nvPr/>
        </p:nvGrpSpPr>
        <p:grpSpPr>
          <a:xfrm>
            <a:off x="522962" y="2055262"/>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编制目的</a:t>
              </a:r>
              <a:endParaRPr lang="zh-CN" altLang="en-US" dirty="0">
                <a:solidFill>
                  <a:schemeClr val="tx1">
                    <a:lumMod val="75000"/>
                    <a:lumOff val="25000"/>
                  </a:schemeClr>
                </a:solidFill>
                <a:latin typeface="+mn-ea"/>
              </a:endParaRPr>
            </a:p>
          </p:txBody>
        </p:sp>
      </p:grpSp>
      <p:grpSp>
        <p:nvGrpSpPr>
          <p:cNvPr id="16" name="组合 15"/>
          <p:cNvGrpSpPr/>
          <p:nvPr/>
        </p:nvGrpSpPr>
        <p:grpSpPr>
          <a:xfrm>
            <a:off x="4699357" y="1623462"/>
            <a:ext cx="1356392" cy="432536"/>
            <a:chOff x="814328" y="3219334"/>
            <a:chExt cx="1356392" cy="432536"/>
          </a:xfrm>
        </p:grpSpPr>
        <p:grpSp>
          <p:nvGrpSpPr>
            <p:cNvPr id="17" name="组合 16"/>
            <p:cNvGrpSpPr/>
            <p:nvPr/>
          </p:nvGrpSpPr>
          <p:grpSpPr>
            <a:xfrm>
              <a:off x="814328" y="3219334"/>
              <a:ext cx="1356392" cy="432536"/>
              <a:chOff x="2173927" y="3285519"/>
              <a:chExt cx="1721136" cy="548848"/>
            </a:xfrm>
          </p:grpSpPr>
          <p:grpSp>
            <p:nvGrpSpPr>
              <p:cNvPr id="18" name="组合 1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适用范围</a:t>
              </a:r>
              <a:endParaRPr lang="zh-CN" altLang="en-US" dirty="0">
                <a:solidFill>
                  <a:schemeClr val="tx1">
                    <a:lumMod val="75000"/>
                    <a:lumOff val="25000"/>
                  </a:schemeClr>
                </a:solidFill>
                <a:latin typeface="+mn-ea"/>
              </a:endParaRPr>
            </a:p>
          </p:txBody>
        </p:sp>
      </p:grpSp>
      <p:sp>
        <p:nvSpPr>
          <p:cNvPr id="23" name="矩形 22"/>
          <p:cNvSpPr/>
          <p:nvPr/>
        </p:nvSpPr>
        <p:spPr>
          <a:xfrm>
            <a:off x="4700270" y="3455035"/>
            <a:ext cx="730250" cy="360045"/>
          </a:xfrm>
          <a:prstGeom prst="rect">
            <a:avLst/>
          </a:prstGeom>
          <a:noFill/>
          <a:ln>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4"/>
          <p:cNvSpPr/>
          <p:nvPr/>
        </p:nvSpPr>
        <p:spPr>
          <a:xfrm>
            <a:off x="4957445" y="3815080"/>
            <a:ext cx="215900" cy="2159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485" name="组合 4"/>
          <p:cNvGrpSpPr/>
          <p:nvPr/>
        </p:nvGrpSpPr>
        <p:grpSpPr>
          <a:xfrm rot="5400000">
            <a:off x="7620" y="-7620"/>
            <a:ext cx="468630" cy="481965"/>
            <a:chOff x="0" y="0"/>
            <a:chExt cx="1122635" cy="1072913"/>
          </a:xfrm>
          <a:solidFill>
            <a:srgbClr val="C00000"/>
          </a:solidFill>
        </p:grpSpPr>
        <p:sp>
          <p:nvSpPr>
            <p:cNvPr id="20507" name="任意多边形 17"/>
            <p:cNvSpPr/>
            <p:nvPr/>
          </p:nvSpPr>
          <p:spPr>
            <a:xfrm rot="5400000">
              <a:off x="24861" y="327976"/>
              <a:ext cx="720076" cy="769798"/>
            </a:xfrm>
            <a:custGeom>
              <a:avLst/>
              <a:gdLst/>
              <a:ahLst/>
              <a:cxnLst>
                <a:cxn ang="0">
                  <a:pos x="0" y="769798"/>
                </a:cxn>
                <a:cxn ang="0">
                  <a:pos x="0" y="0"/>
                </a:cxn>
                <a:cxn ang="0">
                  <a:pos x="720076" y="0"/>
                </a:cxn>
                <a:cxn ang="0">
                  <a:pos x="720076" y="138995"/>
                </a:cxn>
                <a:cxn ang="0">
                  <a:pos x="138995" y="138995"/>
                </a:cxn>
                <a:cxn ang="0">
                  <a:pos x="138995" y="769798"/>
                </a:cxn>
                <a:cxn ang="0">
                  <a:pos x="0" y="769798"/>
                </a:cxn>
              </a:cxnLst>
              <a:rect l="0" t="0" r="0" b="0"/>
              <a:pathLst>
                <a:path w="720076" h="769798">
                  <a:moveTo>
                    <a:pt x="0" y="769798"/>
                  </a:moveTo>
                  <a:lnTo>
                    <a:pt x="0" y="0"/>
                  </a:lnTo>
                  <a:lnTo>
                    <a:pt x="720076" y="0"/>
                  </a:lnTo>
                  <a:lnTo>
                    <a:pt x="720076" y="138995"/>
                  </a:lnTo>
                  <a:lnTo>
                    <a:pt x="138995" y="138995"/>
                  </a:lnTo>
                  <a:lnTo>
                    <a:pt x="138995" y="769798"/>
                  </a:lnTo>
                  <a:lnTo>
                    <a:pt x="0" y="769798"/>
                  </a:lnTo>
                  <a:close/>
                </a:path>
              </a:pathLst>
            </a:custGeom>
            <a:grpFill/>
            <a:ln w="9525">
              <a:noFill/>
            </a:ln>
          </p:spPr>
          <p:txBody>
            <a:bodyPr/>
            <a:lstStyle/>
            <a:p>
              <a:endParaRPr lang="zh-CN" altLang="en-US"/>
            </a:p>
          </p:txBody>
        </p:sp>
        <p:sp>
          <p:nvSpPr>
            <p:cNvPr id="20508" name="任意多边形 18"/>
            <p:cNvSpPr/>
            <p:nvPr/>
          </p:nvSpPr>
          <p:spPr>
            <a:xfrm rot="5400000">
              <a:off x="416961" y="0"/>
              <a:ext cx="705674" cy="705674"/>
            </a:xfrm>
            <a:custGeom>
              <a:avLst/>
              <a:gdLst/>
              <a:ahLst/>
              <a:cxnLst>
                <a:cxn ang="0">
                  <a:pos x="0" y="0"/>
                </a:cxn>
                <a:cxn ang="0">
                  <a:pos x="4686" y="0"/>
                </a:cxn>
                <a:cxn ang="0">
                  <a:pos x="4686" y="2437"/>
                </a:cxn>
                <a:cxn ang="0">
                  <a:pos x="4100" y="2437"/>
                </a:cxn>
                <a:cxn ang="0">
                  <a:pos x="4100" y="586"/>
                </a:cxn>
                <a:cxn ang="0">
                  <a:pos x="586" y="586"/>
                </a:cxn>
                <a:cxn ang="0">
                  <a:pos x="586" y="4100"/>
                </a:cxn>
                <a:cxn ang="0">
                  <a:pos x="2343" y="4100"/>
                </a:cxn>
                <a:cxn ang="0">
                  <a:pos x="2343" y="4686"/>
                </a:cxn>
                <a:cxn ang="0">
                  <a:pos x="0" y="4686"/>
                </a:cxn>
                <a:cxn ang="0">
                  <a:pos x="0" y="0"/>
                </a:cxn>
              </a:cxnLst>
              <a:rect l="0" t="0" r="0" b="0"/>
              <a:pathLst>
                <a:path w="1320800" h="1320800">
                  <a:moveTo>
                    <a:pt x="0" y="0"/>
                  </a:moveTo>
                  <a:lnTo>
                    <a:pt x="1320800" y="0"/>
                  </a:lnTo>
                  <a:lnTo>
                    <a:pt x="1320800" y="687081"/>
                  </a:lnTo>
                  <a:lnTo>
                    <a:pt x="1155700" y="687081"/>
                  </a:lnTo>
                  <a:lnTo>
                    <a:pt x="1155700" y="165100"/>
                  </a:lnTo>
                  <a:lnTo>
                    <a:pt x="165100" y="165100"/>
                  </a:lnTo>
                  <a:lnTo>
                    <a:pt x="165100" y="1155700"/>
                  </a:lnTo>
                  <a:lnTo>
                    <a:pt x="660400" y="1155700"/>
                  </a:lnTo>
                  <a:lnTo>
                    <a:pt x="660400" y="1320800"/>
                  </a:lnTo>
                  <a:lnTo>
                    <a:pt x="0" y="1320800"/>
                  </a:lnTo>
                  <a:lnTo>
                    <a:pt x="0" y="0"/>
                  </a:lnTo>
                  <a:close/>
                </a:path>
              </a:pathLst>
            </a:custGeom>
            <a:grpFill/>
            <a:ln w="9525">
              <a:noFill/>
            </a:ln>
          </p:spPr>
          <p:txBody>
            <a:bodyPr/>
            <a:lstStyle/>
            <a:p>
              <a:endParaRPr lang="zh-CN" altLang="en-US"/>
            </a:p>
          </p:txBody>
        </p:sp>
      </p:grpSp>
      <p:sp>
        <p:nvSpPr>
          <p:cNvPr id="26" name="文本框 25"/>
          <p:cNvSpPr txBox="1"/>
          <p:nvPr/>
        </p:nvSpPr>
        <p:spPr>
          <a:xfrm>
            <a:off x="539750" y="0"/>
            <a:ext cx="1295946" cy="506730"/>
          </a:xfrm>
          <a:prstGeom prst="rect">
            <a:avLst/>
          </a:prstGeom>
          <a:noFill/>
        </p:spPr>
        <p:txBody>
          <a:bodyPr wrap="square" rtlCol="0" anchor="t">
            <a:spAutoFit/>
          </a:bodyPr>
          <a:lstStyle/>
          <a:p>
            <a:pPr marL="0" marR="0" lvl="0" indent="0" algn="l" defTabSz="914400" rtl="0">
              <a:lnSpc>
                <a:spcPct val="150000"/>
              </a:lnSpc>
              <a:spcBef>
                <a:spcPct val="0"/>
              </a:spcBef>
              <a:spcAft>
                <a:spcPct val="0"/>
              </a:spcAft>
              <a:buClrTx/>
              <a:buSzTx/>
              <a:buFontTx/>
              <a:buNone/>
              <a:defRPr/>
            </a:pPr>
            <a:r>
              <a:rPr lang="en-US" altLang="zh-CN" b="1" noProof="0" dirty="0">
                <a:ln>
                  <a:noFill/>
                </a:ln>
                <a:solidFill>
                  <a:srgbClr val="C00000"/>
                </a:solidFill>
                <a:effectLst/>
                <a:uLnTx/>
                <a:uFillTx/>
                <a:latin typeface="微软雅黑" panose="020B0503020204020204" charset="-122"/>
                <a:ea typeface="微软雅黑" panose="020B0503020204020204" charset="-122"/>
                <a:sym typeface="+mn-ea"/>
              </a:rPr>
              <a:t>1  </a:t>
            </a:r>
            <a:r>
              <a:rPr lang="zh-CN" altLang="en-US" b="1" noProof="0" dirty="0" smtClean="0">
                <a:ln>
                  <a:noFill/>
                </a:ln>
                <a:solidFill>
                  <a:srgbClr val="C00000"/>
                </a:solidFill>
                <a:effectLst/>
                <a:uLnTx/>
                <a:uFillTx/>
                <a:latin typeface="微软雅黑" panose="020B0503020204020204" charset="-122"/>
                <a:ea typeface="微软雅黑" panose="020B0503020204020204" charset="-122"/>
                <a:sym typeface="+mn-ea"/>
              </a:rPr>
              <a:t>总则</a:t>
            </a:r>
            <a:endParaRPr lang="zh-CN" altLang="en-US" dirty="0"/>
          </a:p>
        </p:txBody>
      </p:sp>
      <p:sp>
        <p:nvSpPr>
          <p:cNvPr id="27" name="MH_Other_4"/>
          <p:cNvSpPr/>
          <p:nvPr>
            <p:custDataLst>
              <p:tags r:id="rId1"/>
            </p:custDataLst>
          </p:nvPr>
        </p:nvSpPr>
        <p:spPr>
          <a:xfrm>
            <a:off x="8532495" y="396240"/>
            <a:ext cx="194310" cy="17272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8" name="MH_Other_4"/>
          <p:cNvSpPr/>
          <p:nvPr>
            <p:custDataLst>
              <p:tags r:id="rId2"/>
            </p:custDataLst>
          </p:nvPr>
        </p:nvSpPr>
        <p:spPr>
          <a:xfrm>
            <a:off x="8676640" y="51435"/>
            <a:ext cx="305435" cy="27432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379" name="Group 43"/>
          <p:cNvGrpSpPr/>
          <p:nvPr/>
        </p:nvGrpSpPr>
        <p:grpSpPr bwMode="auto">
          <a:xfrm>
            <a:off x="1547178" y="1491298"/>
            <a:ext cx="2052000" cy="2052000"/>
            <a:chOff x="1163" y="890"/>
            <a:chExt cx="1860" cy="1857"/>
          </a:xfrm>
        </p:grpSpPr>
        <p:grpSp>
          <p:nvGrpSpPr>
            <p:cNvPr id="14368" name="组合 33"/>
            <p:cNvGrpSpPr/>
            <p:nvPr/>
          </p:nvGrpSpPr>
          <p:grpSpPr bwMode="auto">
            <a:xfrm>
              <a:off x="1209" y="935"/>
              <a:ext cx="1814" cy="1812"/>
              <a:chOff x="1749531" y="3647927"/>
              <a:chExt cx="1987536" cy="1987534"/>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36" name="椭圆 35"/>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38" name="矩形 37"/>
              <p:cNvSpPr/>
              <p:nvPr/>
            </p:nvSpPr>
            <p:spPr>
              <a:xfrm>
                <a:off x="2618393" y="4093257"/>
                <a:ext cx="127097" cy="443137"/>
              </a:xfrm>
              <a:prstGeom prst="rect">
                <a:avLst/>
              </a:prstGeom>
            </p:spPr>
            <p:txBody>
              <a:bodyPr wrap="none">
                <a:spAutoFit/>
              </a:bodyPr>
              <a:lstStyle/>
              <a:p>
                <a:pPr algn="ctr"/>
                <a:endParaRPr lang="zh-CN" altLang="zh-CN" sz="3600" b="1">
                  <a:solidFill>
                    <a:srgbClr val="CA0098"/>
                  </a:solidFill>
                  <a:latin typeface="微软雅黑" panose="020B0503020204020204" charset="-122"/>
                  <a:ea typeface="微软雅黑" panose="020B0503020204020204" charset="-122"/>
                </a:endParaRPr>
              </a:p>
            </p:txBody>
          </p:sp>
        </p:grpSp>
        <p:grpSp>
          <p:nvGrpSpPr>
            <p:cNvPr id="14360" name="组合 4"/>
            <p:cNvGrpSpPr/>
            <p:nvPr/>
          </p:nvGrpSpPr>
          <p:grpSpPr bwMode="auto">
            <a:xfrm>
              <a:off x="1163" y="890"/>
              <a:ext cx="1815" cy="1815"/>
              <a:chOff x="3733576" y="3930057"/>
              <a:chExt cx="1800000" cy="1800000"/>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任意多边形 6"/>
              <p:cNvSpPr/>
              <p:nvPr/>
            </p:nvSpPr>
            <p:spPr>
              <a:xfrm>
                <a:off x="3733576" y="3930057"/>
                <a:ext cx="1799999"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14341" name="Line 548"/>
          <p:cNvSpPr>
            <a:spLocks noChangeShapeType="1"/>
          </p:cNvSpPr>
          <p:nvPr/>
        </p:nvSpPr>
        <p:spPr bwMode="auto">
          <a:xfrm flipH="1" flipV="1">
            <a:off x="4139883" y="405448"/>
            <a:ext cx="0" cy="4319587"/>
          </a:xfrm>
          <a:prstGeom prst="line">
            <a:avLst/>
          </a:prstGeom>
          <a:noFill/>
          <a:ln w="1270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515485" y="1851660"/>
            <a:ext cx="3088005" cy="118745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a:lnSpc>
                <a:spcPct val="15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  </a:t>
            </a:r>
            <a:r>
              <a:rPr kumimoji="0" lang="zh-CN" alt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术语和符号</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Terms and Symbols</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64" name="KSO_Shape"/>
          <p:cNvSpPr/>
          <p:nvPr/>
        </p:nvSpPr>
        <p:spPr bwMode="auto">
          <a:xfrm>
            <a:off x="2051471" y="2167989"/>
            <a:ext cx="1008000" cy="72000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0202082519"/>
  <p:tag name="MH_LIBRARY" val="GRAPHIC"/>
  <p:tag name="MH_TYPE" val="Other"/>
  <p:tag name="MH_ORDER" val="4"/>
</p:tagLst>
</file>

<file path=ppt/tags/tag10.xml><?xml version="1.0" encoding="utf-8"?>
<p:tagLst xmlns:p="http://schemas.openxmlformats.org/presentationml/2006/main">
  <p:tag name="MH" val="20160202082519"/>
  <p:tag name="MH_LIBRARY" val="GRAPHIC"/>
  <p:tag name="MH_TYPE" val="Other"/>
  <p:tag name="MH_ORDER" val="4"/>
</p:tagLst>
</file>

<file path=ppt/tags/tag11.xml><?xml version="1.0" encoding="utf-8"?>
<p:tagLst xmlns:p="http://schemas.openxmlformats.org/presentationml/2006/main">
  <p:tag name="MH" val="20160202082519"/>
  <p:tag name="MH_LIBRARY" val="GRAPHIC"/>
  <p:tag name="MH_TYPE" val="Other"/>
  <p:tag name="MH_ORDER" val="4"/>
</p:tagLst>
</file>

<file path=ppt/tags/tag12.xml><?xml version="1.0" encoding="utf-8"?>
<p:tagLst xmlns:p="http://schemas.openxmlformats.org/presentationml/2006/main">
  <p:tag name="MH" val="20160202082519"/>
  <p:tag name="MH_LIBRARY" val="GRAPHIC"/>
  <p:tag name="MH_TYPE" val="Other"/>
  <p:tag name="MH_ORDER" val="4"/>
</p:tagLst>
</file>

<file path=ppt/tags/tag13.xml><?xml version="1.0" encoding="utf-8"?>
<p:tagLst xmlns:p="http://schemas.openxmlformats.org/presentationml/2006/main">
  <p:tag name="MH" val="20160202082519"/>
  <p:tag name="MH_LIBRARY" val="GRAPHIC"/>
  <p:tag name="MH_TYPE" val="Other"/>
  <p:tag name="MH_ORDER" val="4"/>
</p:tagLst>
</file>

<file path=ppt/tags/tag14.xml><?xml version="1.0" encoding="utf-8"?>
<p:tagLst xmlns:p="http://schemas.openxmlformats.org/presentationml/2006/main">
  <p:tag name="MH" val="20160202082519"/>
  <p:tag name="MH_LIBRARY" val="GRAPHIC"/>
  <p:tag name="MH_TYPE" val="Other"/>
  <p:tag name="MH_ORDER" val="4"/>
</p:tagLst>
</file>

<file path=ppt/tags/tag15.xml><?xml version="1.0" encoding="utf-8"?>
<p:tagLst xmlns:p="http://schemas.openxmlformats.org/presentationml/2006/main">
  <p:tag name="MH" val="20160202082519"/>
  <p:tag name="MH_LIBRARY" val="GRAPHIC"/>
  <p:tag name="MH_TYPE" val="Other"/>
  <p:tag name="MH_ORDER" val="4"/>
</p:tagLst>
</file>

<file path=ppt/tags/tag16.xml><?xml version="1.0" encoding="utf-8"?>
<p:tagLst xmlns:p="http://schemas.openxmlformats.org/presentationml/2006/main">
  <p:tag name="MH" val="20160202082519"/>
  <p:tag name="MH_LIBRARY" val="GRAPHIC"/>
  <p:tag name="MH_TYPE" val="Other"/>
  <p:tag name="MH_ORDER" val="4"/>
</p:tagLst>
</file>

<file path=ppt/tags/tag17.xml><?xml version="1.0" encoding="utf-8"?>
<p:tagLst xmlns:p="http://schemas.openxmlformats.org/presentationml/2006/main">
  <p:tag name="MH" val="20160202082519"/>
  <p:tag name="MH_LIBRARY" val="GRAPHIC"/>
  <p:tag name="MH_TYPE" val="Other"/>
  <p:tag name="MH_ORDER" val="4"/>
</p:tagLst>
</file>

<file path=ppt/tags/tag18.xml><?xml version="1.0" encoding="utf-8"?>
<p:tagLst xmlns:p="http://schemas.openxmlformats.org/presentationml/2006/main">
  <p:tag name="KSO_WM_UNIT_TABLE_BEAUTIFY" val="smartTable{30aed274-6c03-47e4-9109-fca55e91c4dc}"/>
  <p:tag name="TABLE_ENDDRAG_ORIGIN_RECT" val="307*61"/>
  <p:tag name="TABLE_ENDDRAG_RECT" val="365*246*307*61"/>
</p:tagLst>
</file>

<file path=ppt/tags/tag19.xml><?xml version="1.0" encoding="utf-8"?>
<p:tagLst xmlns:p="http://schemas.openxmlformats.org/presentationml/2006/main">
  <p:tag name="KSO_WM_UNIT_TABLE_BEAUTIFY" val="smartTable{999163db-8d02-406e-bb55-532a75234e13}"/>
  <p:tag name="TABLE_ENDDRAG_ORIGIN_RECT" val="314*24"/>
  <p:tag name="TABLE_ENDDRAG_RECT" val="389*219*314*24"/>
</p:tagLst>
</file>

<file path=ppt/tags/tag2.xml><?xml version="1.0" encoding="utf-8"?>
<p:tagLst xmlns:p="http://schemas.openxmlformats.org/presentationml/2006/main">
  <p:tag name="MH" val="20160202082519"/>
  <p:tag name="MH_LIBRARY" val="GRAPHIC"/>
  <p:tag name="MH_TYPE" val="Other"/>
  <p:tag name="MH_ORDER" val="4"/>
</p:tagLst>
</file>

<file path=ppt/tags/tag20.xml><?xml version="1.0" encoding="utf-8"?>
<p:tagLst xmlns:p="http://schemas.openxmlformats.org/presentationml/2006/main">
  <p:tag name="KSO_WM_UNIT_TABLE_BEAUTIFY" val="smartTable{1123a910-e9ec-4acf-ba23-20603540898b}"/>
  <p:tag name="TABLE_ENDDRAG_ORIGIN_RECT" val="313*119"/>
  <p:tag name="TABLE_ENDDRAG_RECT" val="391*71*313*119"/>
</p:tagLst>
</file>

<file path=ppt/tags/tag21.xml><?xml version="1.0" encoding="utf-8"?>
<p:tagLst xmlns:p="http://schemas.openxmlformats.org/presentationml/2006/main">
  <p:tag name="KSO_WM_UNIT_PLACING_PICTURE_USER_VIEWPORT" val="{&quot;height&quot;:2159,&quot;width&quot;:2877}"/>
</p:tagLst>
</file>

<file path=ppt/tags/tag22.xml><?xml version="1.0" encoding="utf-8"?>
<p:tagLst xmlns:p="http://schemas.openxmlformats.org/presentationml/2006/main">
  <p:tag name="KSO_WM_UNIT_PLACING_PICTURE_USER_VIEWPORT" val="{&quot;height&quot;:3367,&quot;width&quot;:4259}"/>
</p:tagLst>
</file>

<file path=ppt/tags/tag23.xml><?xml version="1.0" encoding="utf-8"?>
<p:tagLst xmlns:p="http://schemas.openxmlformats.org/presentationml/2006/main">
  <p:tag name="KSO_WM_UNIT_TABLE_BEAUTIFY" val="smartTable{5f550821-1c66-4bd4-b114-e0c4e4470f28}"/>
  <p:tag name="TABLE_ENDDRAG_ORIGIN_RECT" val="642*312"/>
  <p:tag name="TABLE_ENDDRAG_RECT" val="35*55*642*312"/>
</p:tagLst>
</file>

<file path=ppt/tags/tag24.xml><?xml version="1.0" encoding="utf-8"?>
<p:tagLst xmlns:p="http://schemas.openxmlformats.org/presentationml/2006/main">
  <p:tag name="KSO_WM_UNIT_TABLE_BEAUTIFY" val="smartTable{5f550821-1c66-4bd4-b114-e0c4e4470f28}"/>
  <p:tag name="TABLE_ENDDRAG_ORIGIN_RECT" val="642*305"/>
  <p:tag name="TABLE_ENDDRAG_RECT" val="35*59*642*305"/>
</p:tagLst>
</file>

<file path=ppt/tags/tag25.xml><?xml version="1.0" encoding="utf-8"?>
<p:tagLst xmlns:p="http://schemas.openxmlformats.org/presentationml/2006/main">
  <p:tag name="KSO_WM_UNIT_TABLE_BEAUTIFY" val="smartTable{d1bf3e35-f141-4a91-b4d5-d3d052b07923}"/>
  <p:tag name="TABLE_ENDDRAG_ORIGIN_RECT" val="638*348"/>
  <p:tag name="TABLE_ENDDRAG_RECT" val="47*54*638*348"/>
</p:tagLst>
</file>

<file path=ppt/tags/tag26.xml><?xml version="1.0" encoding="utf-8"?>
<p:tagLst xmlns:p="http://schemas.openxmlformats.org/presentationml/2006/main">
  <p:tag name="KSO_WM_UNIT_TABLE_BEAUTIFY" val="smartTable{110592cb-dca7-4c5f-84fe-69cedabb2e44}"/>
  <p:tag name="TABLE_ENDDRAG_ORIGIN_RECT" val="589*325"/>
  <p:tag name="TABLE_ENDDRAG_RECT" val="60*57*589*325"/>
</p:tagLst>
</file>

<file path=ppt/tags/tag27.xml><?xml version="1.0" encoding="utf-8"?>
<p:tagLst xmlns:p="http://schemas.openxmlformats.org/presentationml/2006/main">
  <p:tag name="KSO_WM_UNIT_TABLE_BEAUTIFY" val="smartTable{98a357c3-bf66-472c-b3e5-85a5a8f3f2d4}"/>
  <p:tag name="TABLE_ENDDRAG_ORIGIN_RECT" val="617*289"/>
  <p:tag name="TABLE_ENDDRAG_RECT" val="54*54*617*289"/>
</p:tagLst>
</file>

<file path=ppt/tags/tag3.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MH" val="20160202082519"/>
  <p:tag name="MH_LIBRARY" val="GRAPHIC"/>
  <p:tag name="MH_TYPE" val="Other"/>
  <p:tag name="MH_ORDER" val="4"/>
</p:tagLst>
</file>

<file path=ppt/tags/tag9.xml><?xml version="1.0" encoding="utf-8"?>
<p:tagLst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16718</Words>
  <Application>WPS 演示</Application>
  <PresentationFormat>全屏显示(16:9)</PresentationFormat>
  <Paragraphs>1223</Paragraphs>
  <Slides>51</Slides>
  <Notes>0</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3</vt:i4>
      </vt:variant>
      <vt:variant>
        <vt:lpstr>幻灯片标题</vt:lpstr>
      </vt:variant>
      <vt:variant>
        <vt:i4>51</vt:i4>
      </vt:variant>
    </vt:vector>
  </HeadingPairs>
  <TitlesOfParts>
    <vt:vector size="70" baseType="lpstr">
      <vt:lpstr>Arial</vt:lpstr>
      <vt:lpstr>宋体</vt:lpstr>
      <vt:lpstr>Wingdings</vt:lpstr>
      <vt:lpstr>微软雅黑</vt:lpstr>
      <vt:lpstr>华文琥珀</vt:lpstr>
      <vt:lpstr>黑体</vt:lpstr>
      <vt:lpstr>仿宋</vt:lpstr>
      <vt:lpstr>Arial Unicode MS</vt:lpstr>
      <vt:lpstr>方正超粗黑简体</vt:lpstr>
      <vt:lpstr>楷体</vt:lpstr>
      <vt:lpstr>Wingdings</vt:lpstr>
      <vt:lpstr>Calibri</vt:lpstr>
      <vt:lpstr>Times New Roman</vt:lpstr>
      <vt:lpstr>Wingdings 2</vt:lpstr>
      <vt:lpstr>默认设计模板</vt:lpstr>
      <vt:lpstr>1_默认设计模板</vt:lpstr>
      <vt:lpstr>Paint.Picture</vt:lpstr>
      <vt:lpstr>Paint.Picture</vt:lpstr>
      <vt:lpstr>Paint.Picture</vt:lpstr>
      <vt:lpstr>《四川省附着式脚手架安全技术标准》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《四川省附着式悬挑脚手架安全技术标准》      □□□  标准编制组</dc:title>
  <dc:creator>Administrator</dc:creator>
  <cp:lastModifiedBy>田君雷</cp:lastModifiedBy>
  <cp:revision>93</cp:revision>
  <dcterms:created xsi:type="dcterms:W3CDTF">2021-05-17T01:36:00Z</dcterms:created>
  <dcterms:modified xsi:type="dcterms:W3CDTF">2021-06-07T03:17:26Z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07E5D164AB854F6E9A1494BCCED6FCC0</vt:lpwstr>
  </property>
</Properties>
</file>